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 id="2147483684" r:id="rId4"/>
  </p:sldMasterIdLst>
  <p:notesMasterIdLst>
    <p:notesMasterId r:id="rId30"/>
  </p:notesMasterIdLst>
  <p:sldIdLst>
    <p:sldId id="256" r:id="rId5"/>
    <p:sldId id="392" r:id="rId6"/>
    <p:sldId id="373" r:id="rId7"/>
    <p:sldId id="393" r:id="rId8"/>
    <p:sldId id="378" r:id="rId9"/>
    <p:sldId id="355" r:id="rId10"/>
    <p:sldId id="387" r:id="rId11"/>
    <p:sldId id="380" r:id="rId12"/>
    <p:sldId id="388" r:id="rId13"/>
    <p:sldId id="336" r:id="rId14"/>
    <p:sldId id="389" r:id="rId15"/>
    <p:sldId id="386" r:id="rId16"/>
    <p:sldId id="381" r:id="rId17"/>
    <p:sldId id="391" r:id="rId18"/>
    <p:sldId id="370" r:id="rId19"/>
    <p:sldId id="342" r:id="rId20"/>
    <p:sldId id="369" r:id="rId21"/>
    <p:sldId id="364" r:id="rId22"/>
    <p:sldId id="345" r:id="rId23"/>
    <p:sldId id="359" r:id="rId24"/>
    <p:sldId id="363" r:id="rId25"/>
    <p:sldId id="361" r:id="rId26"/>
    <p:sldId id="362" r:id="rId27"/>
    <p:sldId id="292" r:id="rId28"/>
    <p:sldId id="36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4971C"/>
    <a:srgbClr val="F3900D"/>
    <a:srgbClr val="882A69"/>
    <a:srgbClr val="C23C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3060" autoAdjust="0"/>
  </p:normalViewPr>
  <p:slideViewPr>
    <p:cSldViewPr>
      <p:cViewPr>
        <p:scale>
          <a:sx n="70" d="100"/>
          <a:sy n="70" d="100"/>
        </p:scale>
        <p:origin x="-1398" y="-48"/>
      </p:cViewPr>
      <p:guideLst>
        <p:guide orient="horz" pos="2146"/>
        <p:guide pos="2913"/>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9E1805-74A1-4A95-BA86-E8B587A40F9C}" type="datetimeFigureOut">
              <a:rPr lang="en-US" smtClean="0"/>
              <a:pPr/>
              <a:t>6/26/2019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3201211-3D76-479C-8290-1DD6983D550F}" type="slidenum">
              <a:rPr lang="en-US" smtClean="0"/>
              <a:pPr/>
              <a:t>‹#›</a:t>
            </a:fld>
            <a:endParaRPr lang="en-US" dirty="0"/>
          </a:p>
        </p:txBody>
      </p:sp>
    </p:spTree>
    <p:extLst>
      <p:ext uri="{BB962C8B-B14F-4D97-AF65-F5344CB8AC3E}">
        <p14:creationId xmlns:p14="http://schemas.microsoft.com/office/powerpoint/2010/main" val="45369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3201211-3D76-479C-8290-1DD6983D550F}" type="slidenum">
              <a:rPr lang="en-US" smtClean="0"/>
              <a:pPr/>
              <a:t>1</a:t>
            </a:fld>
            <a:endParaRPr lang="en-US" dirty="0"/>
          </a:p>
        </p:txBody>
      </p:sp>
    </p:spTree>
    <p:extLst>
      <p:ext uri="{BB962C8B-B14F-4D97-AF65-F5344CB8AC3E}">
        <p14:creationId xmlns:p14="http://schemas.microsoft.com/office/powerpoint/2010/main" val="522042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Arial" pitchFamily="34" charset="0"/>
                <a:cs typeface="Arial" pitchFamily="34" charset="0"/>
              </a:rPr>
              <a:t>The Nimbus Framework is a Java/Spring based platform dedicated to building highly configurable, workflow driven, and rich single page web applications through the use of configuration written atop the Java Virtual Machine and it is a collection of libraries and frameworks.</a:t>
            </a:r>
          </a:p>
          <a:p>
            <a:r>
              <a:rPr lang="en-IN" sz="1800" dirty="0" smtClean="0">
                <a:latin typeface="Arial" pitchFamily="34" charset="0"/>
                <a:cs typeface="Arial" pitchFamily="34" charset="0"/>
              </a:rPr>
              <a:t>Benefits of using the Nimbus Framework:</a:t>
            </a:r>
            <a:endParaRPr lang="en-IN" sz="1600" dirty="0" smtClean="0">
              <a:latin typeface="Arial" pitchFamily="34" charset="0"/>
              <a:cs typeface="Arial" pitchFamily="34" charset="0"/>
            </a:endParaRPr>
          </a:p>
          <a:p>
            <a:pPr lvl="1"/>
            <a:r>
              <a:rPr lang="en-US" sz="1600" dirty="0" smtClean="0">
                <a:latin typeface="Arial" pitchFamily="34" charset="0"/>
                <a:cs typeface="Arial" pitchFamily="34" charset="0"/>
              </a:rPr>
              <a:t>Create new applications quickly.</a:t>
            </a:r>
          </a:p>
          <a:p>
            <a:pPr lvl="1"/>
            <a:r>
              <a:rPr lang="en-US" sz="1600" dirty="0" smtClean="0">
                <a:latin typeface="Arial" pitchFamily="34" charset="0"/>
                <a:cs typeface="Arial" pitchFamily="34" charset="0"/>
              </a:rPr>
              <a:t>Easy Configuration.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rial" pitchFamily="34" charset="0"/>
                <a:cs typeface="Arial" pitchFamily="34" charset="0"/>
              </a:rPr>
              <a:t>Cloud supportable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latin typeface="Arial" pitchFamily="34" charset="0"/>
                <a:cs typeface="Arial" pitchFamily="34" charset="0"/>
              </a:rPr>
              <a:t>Easily integrates with other systems.</a:t>
            </a:r>
            <a:endParaRPr lang="en-US" sz="1600" dirty="0" smtClean="0">
              <a:latin typeface="Arial" pitchFamily="34" charset="0"/>
              <a:cs typeface="Arial" pitchFamily="34" charset="0"/>
            </a:endParaRPr>
          </a:p>
          <a:p>
            <a:pPr lvl="1"/>
            <a:r>
              <a:rPr lang="en-US" sz="1600" dirty="0" smtClean="0">
                <a:latin typeface="Arial" pitchFamily="34" charset="0"/>
                <a:cs typeface="Arial" pitchFamily="34" charset="0"/>
              </a:rPr>
              <a:t>Better User Interfaces , through code generation.</a:t>
            </a:r>
          </a:p>
          <a:p>
            <a:pPr lvl="1"/>
            <a:r>
              <a:rPr lang="en-US" sz="1600" dirty="0" smtClean="0">
                <a:latin typeface="Arial" pitchFamily="34" charset="0"/>
                <a:cs typeface="Arial" pitchFamily="34" charset="0"/>
              </a:rPr>
              <a:t>Develop</a:t>
            </a:r>
            <a:r>
              <a:rPr lang="en-US" sz="1600" baseline="0" dirty="0" smtClean="0">
                <a:latin typeface="Arial" pitchFamily="34" charset="0"/>
                <a:cs typeface="Arial" pitchFamily="34" charset="0"/>
              </a:rPr>
              <a:t> new UI Controls based on standardized UX.</a:t>
            </a:r>
          </a:p>
          <a:p>
            <a:pPr lvl="1"/>
            <a:r>
              <a:rPr lang="en-US" sz="1600" baseline="0" dirty="0" smtClean="0">
                <a:latin typeface="Arial" pitchFamily="34" charset="0"/>
                <a:cs typeface="Arial" pitchFamily="34" charset="0"/>
              </a:rPr>
              <a:t>UI widget for capturing e-signature, Data export and Import.</a:t>
            </a:r>
          </a:p>
          <a:p>
            <a:pPr lvl="1"/>
            <a:r>
              <a:rPr lang="en-US" sz="1600" dirty="0" smtClean="0">
                <a:latin typeface="Arial" pitchFamily="34" charset="0"/>
                <a:cs typeface="Arial" pitchFamily="34" charset="0"/>
              </a:rPr>
              <a:t>Ability to print a view and generate a pdf of the printable view</a:t>
            </a:r>
          </a:p>
        </p:txBody>
      </p:sp>
      <p:sp>
        <p:nvSpPr>
          <p:cNvPr id="4" name="Slide Number Placeholder 3"/>
          <p:cNvSpPr>
            <a:spLocks noGrp="1"/>
          </p:cNvSpPr>
          <p:nvPr>
            <p:ph type="sldNum" sz="quarter" idx="10"/>
          </p:nvPr>
        </p:nvSpPr>
        <p:spPr/>
        <p:txBody>
          <a:bodyPr/>
          <a:lstStyle/>
          <a:p>
            <a:fld id="{33201211-3D76-479C-8290-1DD6983D550F}" type="slidenum">
              <a:rPr lang="en-US" smtClean="0"/>
              <a:pPr/>
              <a:t>5</a:t>
            </a:fld>
            <a:endParaRPr lang="en-US" dirty="0"/>
          </a:p>
        </p:txBody>
      </p:sp>
    </p:spTree>
    <p:extLst>
      <p:ext uri="{BB962C8B-B14F-4D97-AF65-F5344CB8AC3E}">
        <p14:creationId xmlns:p14="http://schemas.microsoft.com/office/powerpoint/2010/main" val="344163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dirty="0" smtClean="0">
                <a:latin typeface="Arial" pitchFamily="34" charset="0"/>
                <a:cs typeface="Arial" pitchFamily="34" charset="0"/>
              </a:rPr>
              <a:t>The Nimbus Framework is a Java/Spring based platform dedicated to building highly configurable, workflow driven, and rich single page web applications through the use of configuration written atop the Java Virtual Machine and it is a collection of libraries and frameworks.</a:t>
            </a:r>
          </a:p>
          <a:p>
            <a:r>
              <a:rPr lang="en-IN" sz="1800" dirty="0" smtClean="0">
                <a:latin typeface="Arial" pitchFamily="34" charset="0"/>
                <a:cs typeface="Arial" pitchFamily="34" charset="0"/>
              </a:rPr>
              <a:t>Benefits of using the Nimbus Framework:</a:t>
            </a:r>
            <a:endParaRPr lang="en-IN" sz="1600" dirty="0" smtClean="0">
              <a:latin typeface="Arial" pitchFamily="34" charset="0"/>
              <a:cs typeface="Arial" pitchFamily="34" charset="0"/>
            </a:endParaRPr>
          </a:p>
          <a:p>
            <a:pPr lvl="1"/>
            <a:r>
              <a:rPr lang="en-US" sz="1600" dirty="0" smtClean="0">
                <a:latin typeface="Arial" pitchFamily="34" charset="0"/>
                <a:cs typeface="Arial" pitchFamily="34" charset="0"/>
              </a:rPr>
              <a:t>Create new applications quickly.</a:t>
            </a:r>
          </a:p>
          <a:p>
            <a:pPr lvl="1"/>
            <a:r>
              <a:rPr lang="en-US" sz="1600" dirty="0" smtClean="0">
                <a:latin typeface="Arial" pitchFamily="34" charset="0"/>
                <a:cs typeface="Arial" pitchFamily="34" charset="0"/>
              </a:rPr>
              <a:t>Easy Configuration.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latin typeface="Arial" pitchFamily="34" charset="0"/>
                <a:cs typeface="Arial" pitchFamily="34" charset="0"/>
              </a:rPr>
              <a:t>Cloud supportable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600" baseline="0" dirty="0" smtClean="0">
                <a:latin typeface="Arial" pitchFamily="34" charset="0"/>
                <a:cs typeface="Arial" pitchFamily="34" charset="0"/>
              </a:rPr>
              <a:t>Easily integrates with other systems.</a:t>
            </a:r>
            <a:endParaRPr lang="en-US" sz="1600" dirty="0" smtClean="0">
              <a:latin typeface="Arial" pitchFamily="34" charset="0"/>
              <a:cs typeface="Arial" pitchFamily="34" charset="0"/>
            </a:endParaRPr>
          </a:p>
          <a:p>
            <a:pPr lvl="1"/>
            <a:r>
              <a:rPr lang="en-US" sz="1600" dirty="0" smtClean="0">
                <a:latin typeface="Arial" pitchFamily="34" charset="0"/>
                <a:cs typeface="Arial" pitchFamily="34" charset="0"/>
              </a:rPr>
              <a:t>Better User Interfaces , through code generation.</a:t>
            </a:r>
          </a:p>
          <a:p>
            <a:pPr lvl="1"/>
            <a:r>
              <a:rPr lang="en-US" sz="1600" dirty="0" smtClean="0">
                <a:latin typeface="Arial" pitchFamily="34" charset="0"/>
                <a:cs typeface="Arial" pitchFamily="34" charset="0"/>
              </a:rPr>
              <a:t>Develop</a:t>
            </a:r>
            <a:r>
              <a:rPr lang="en-US" sz="1600" baseline="0" dirty="0" smtClean="0">
                <a:latin typeface="Arial" pitchFamily="34" charset="0"/>
                <a:cs typeface="Arial" pitchFamily="34" charset="0"/>
              </a:rPr>
              <a:t> new UI Controls based on standardized UX.</a:t>
            </a:r>
          </a:p>
          <a:p>
            <a:pPr lvl="1"/>
            <a:r>
              <a:rPr lang="en-US" sz="1600" baseline="0" dirty="0" smtClean="0">
                <a:latin typeface="Arial" pitchFamily="34" charset="0"/>
                <a:cs typeface="Arial" pitchFamily="34" charset="0"/>
              </a:rPr>
              <a:t>UI widget for capturing e-signature, Data export and Import.</a:t>
            </a:r>
          </a:p>
          <a:p>
            <a:pPr lvl="1"/>
            <a:r>
              <a:rPr lang="en-US" sz="1600" dirty="0" smtClean="0">
                <a:latin typeface="Arial" pitchFamily="34" charset="0"/>
                <a:cs typeface="Arial" pitchFamily="34" charset="0"/>
              </a:rPr>
              <a:t>Ability to print a view and generate a pdf of the printable view</a:t>
            </a:r>
          </a:p>
          <a:p>
            <a:pPr marL="0" marR="0" indent="0" algn="l" defTabSz="914400" rtl="0" eaLnBrk="1" fontAlgn="auto" latinLnBrk="0" hangingPunct="1">
              <a:lnSpc>
                <a:spcPct val="100000"/>
              </a:lnSpc>
              <a:spcBef>
                <a:spcPts val="0"/>
              </a:spcBef>
              <a:spcAft>
                <a:spcPts val="0"/>
              </a:spcAft>
              <a:buClrTx/>
              <a:buSzTx/>
              <a:buFontTx/>
              <a:buNone/>
              <a:tabLst/>
              <a:defRPr/>
            </a:pPr>
            <a:endParaRPr lang="en-IN" sz="1200" dirty="0" smtClean="0">
              <a:latin typeface="Arial" pitchFamily="34" charset="0"/>
              <a:cs typeface="Arial" pitchFamily="34" charset="0"/>
            </a:endParaRPr>
          </a:p>
          <a:p>
            <a:endParaRPr lang="en-IN" dirty="0"/>
          </a:p>
        </p:txBody>
      </p:sp>
      <p:sp>
        <p:nvSpPr>
          <p:cNvPr id="4" name="Slide Number Placeholder 3"/>
          <p:cNvSpPr>
            <a:spLocks noGrp="1"/>
          </p:cNvSpPr>
          <p:nvPr>
            <p:ph type="sldNum" sz="quarter" idx="10"/>
          </p:nvPr>
        </p:nvSpPr>
        <p:spPr/>
        <p:txBody>
          <a:bodyPr/>
          <a:lstStyle/>
          <a:p>
            <a:fld id="{33201211-3D76-479C-8290-1DD6983D550F}" type="slidenum">
              <a:rPr lang="en-US" smtClean="0"/>
              <a:pPr/>
              <a:t>11</a:t>
            </a:fld>
            <a:endParaRPr lang="en-US" dirty="0"/>
          </a:p>
        </p:txBody>
      </p:sp>
    </p:spTree>
    <p:extLst>
      <p:ext uri="{BB962C8B-B14F-4D97-AF65-F5344CB8AC3E}">
        <p14:creationId xmlns:p14="http://schemas.microsoft.com/office/powerpoint/2010/main" val="83184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Case Management</a:t>
            </a:r>
            <a:r>
              <a:rPr lang="en-IN" baseline="0" dirty="0" smtClean="0"/>
              <a:t> user Journey for NCM</a:t>
            </a:r>
          </a:p>
          <a:p>
            <a:pPr marL="228600" indent="-228600">
              <a:buAutoNum type="arabicPeriod"/>
            </a:pPr>
            <a:r>
              <a:rPr lang="en-IN" baseline="0" dirty="0" smtClean="0"/>
              <a:t>Enrol member in a program.</a:t>
            </a:r>
          </a:p>
          <a:p>
            <a:pPr marL="228600" indent="-228600">
              <a:buAutoNum type="arabicPeriod"/>
            </a:pPr>
            <a:r>
              <a:rPr lang="en-IN" baseline="0" dirty="0" smtClean="0"/>
              <a:t>Open a Case.</a:t>
            </a:r>
          </a:p>
          <a:p>
            <a:pPr marL="228600" indent="-228600">
              <a:buAutoNum type="arabicPeriod"/>
            </a:pPr>
            <a:r>
              <a:rPr lang="en-IN" baseline="0" dirty="0" smtClean="0"/>
              <a:t>Create a Care Plan.</a:t>
            </a:r>
          </a:p>
          <a:p>
            <a:pPr marL="228600" indent="-228600">
              <a:buAutoNum type="arabicPeriod"/>
            </a:pPr>
            <a:r>
              <a:rPr lang="en-IN" baseline="0" dirty="0" smtClean="0"/>
              <a:t>Conduct an Assessment</a:t>
            </a:r>
          </a:p>
          <a:p>
            <a:pPr marL="228600" indent="-228600">
              <a:buAutoNum type="arabicPeriod"/>
            </a:pPr>
            <a:r>
              <a:rPr lang="en-IN" baseline="0" dirty="0" smtClean="0"/>
              <a:t>Adjust Barriers, Goals, interventions.</a:t>
            </a:r>
          </a:p>
          <a:p>
            <a:pPr marL="228600" indent="-228600">
              <a:buAutoNum type="arabicPeriod"/>
            </a:pPr>
            <a:r>
              <a:rPr lang="en-IN" baseline="0" dirty="0" smtClean="0"/>
              <a:t>Case Maintenance</a:t>
            </a:r>
          </a:p>
          <a:p>
            <a:pPr marL="0" indent="0">
              <a:buNone/>
            </a:pPr>
            <a:r>
              <a:rPr lang="en-IN" baseline="0" dirty="0" smtClean="0"/>
              <a:t>      a.   Add , modify , close an Activity</a:t>
            </a:r>
          </a:p>
          <a:p>
            <a:pPr marL="0" indent="0">
              <a:buNone/>
            </a:pPr>
            <a:r>
              <a:rPr lang="en-IN" baseline="0" dirty="0" smtClean="0"/>
              <a:t>      b.   Add notes to a case.</a:t>
            </a:r>
          </a:p>
          <a:p>
            <a:pPr marL="0" indent="0">
              <a:buNone/>
            </a:pPr>
            <a:r>
              <a:rPr lang="en-IN" baseline="0" dirty="0" smtClean="0"/>
              <a:t>      c.    Add medication</a:t>
            </a:r>
          </a:p>
          <a:p>
            <a:pPr marL="0" indent="0">
              <a:buNone/>
            </a:pPr>
            <a:r>
              <a:rPr lang="en-IN" baseline="0" dirty="0" smtClean="0"/>
              <a:t>      d.    Close a case</a:t>
            </a:r>
          </a:p>
          <a:p>
            <a:pPr marL="0" indent="0">
              <a:buNone/>
            </a:pPr>
            <a:r>
              <a:rPr lang="en-IN" baseline="0" dirty="0" smtClean="0"/>
              <a:t>7.    Dashboard(NCM View)</a:t>
            </a:r>
            <a:endParaRPr lang="en-IN" dirty="0" smtClean="0"/>
          </a:p>
          <a:p>
            <a:endParaRPr lang="en-IN" dirty="0"/>
          </a:p>
        </p:txBody>
      </p:sp>
      <p:sp>
        <p:nvSpPr>
          <p:cNvPr id="4" name="Slide Number Placeholder 3"/>
          <p:cNvSpPr>
            <a:spLocks noGrp="1"/>
          </p:cNvSpPr>
          <p:nvPr>
            <p:ph type="sldNum" sz="quarter" idx="10"/>
          </p:nvPr>
        </p:nvSpPr>
        <p:spPr/>
        <p:txBody>
          <a:bodyPr/>
          <a:lstStyle/>
          <a:p>
            <a:fld id="{33201211-3D76-479C-8290-1DD6983D550F}" type="slidenum">
              <a:rPr lang="en-US" smtClean="0"/>
              <a:pPr/>
              <a:t>17</a:t>
            </a:fld>
            <a:endParaRPr lang="en-US" dirty="0"/>
          </a:p>
        </p:txBody>
      </p:sp>
    </p:spTree>
    <p:extLst>
      <p:ext uri="{BB962C8B-B14F-4D97-AF65-F5344CB8AC3E}">
        <p14:creationId xmlns:p14="http://schemas.microsoft.com/office/powerpoint/2010/main" val="3448882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The Case Management Administration</a:t>
            </a:r>
            <a:r>
              <a:rPr lang="en-IN" baseline="0" dirty="0" smtClean="0"/>
              <a:t> allows you to configure Various items within the Case Management UI.</a:t>
            </a:r>
          </a:p>
          <a:p>
            <a:endParaRPr lang="en-IN" baseline="0" dirty="0" smtClean="0"/>
          </a:p>
          <a:p>
            <a:r>
              <a:rPr lang="en-IN" baseline="0" dirty="0" smtClean="0"/>
              <a:t>An CM operation Administrator can:</a:t>
            </a:r>
          </a:p>
          <a:p>
            <a:pPr marL="171450" indent="-171450">
              <a:buFont typeface="Arial" pitchFamily="34" charset="0"/>
              <a:buChar char="•"/>
            </a:pPr>
            <a:r>
              <a:rPr lang="en-IN" baseline="0" dirty="0" smtClean="0"/>
              <a:t>  Configure the CM process workflow</a:t>
            </a:r>
          </a:p>
          <a:p>
            <a:pPr marL="171450" indent="-171450">
              <a:buFont typeface="Arial" pitchFamily="34" charset="0"/>
              <a:buChar char="•"/>
            </a:pPr>
            <a:r>
              <a:rPr lang="en-IN" baseline="0" dirty="0" smtClean="0"/>
              <a:t>  Configure the Programs , Activities , Management Reasons,..</a:t>
            </a:r>
          </a:p>
          <a:p>
            <a:pPr marL="171450" indent="-171450">
              <a:buFont typeface="Arial" pitchFamily="34" charset="0"/>
              <a:buChar char="•"/>
            </a:pPr>
            <a:r>
              <a:rPr lang="en-IN" baseline="0" dirty="0" smtClean="0"/>
              <a:t>  Create Case Managers, Supervisors ,Teams … </a:t>
            </a:r>
          </a:p>
          <a:p>
            <a:pPr marL="171450" indent="-171450">
              <a:buFont typeface="Arial" pitchFamily="34" charset="0"/>
              <a:buChar char="•"/>
            </a:pPr>
            <a:r>
              <a:rPr lang="en-IN" baseline="0" dirty="0" smtClean="0"/>
              <a:t>  Configure roles , authorization and  set user privileges </a:t>
            </a:r>
          </a:p>
          <a:p>
            <a:pPr marL="171450" indent="-171450">
              <a:buFont typeface="Arial" pitchFamily="34" charset="0"/>
              <a:buChar char="•"/>
            </a:pPr>
            <a:r>
              <a:rPr lang="en-IN" baseline="0" dirty="0" smtClean="0"/>
              <a:t>  Create , </a:t>
            </a:r>
            <a:r>
              <a:rPr lang="en-IN" baseline="0" smtClean="0"/>
              <a:t>upload &amp; </a:t>
            </a:r>
            <a:r>
              <a:rPr lang="en-IN" baseline="0" dirty="0" smtClean="0"/>
              <a:t>maintain clinical content using Admin Builder and Assessment Builder</a:t>
            </a:r>
          </a:p>
          <a:p>
            <a:pPr marL="171450" indent="-171450">
              <a:buFont typeface="Arial" pitchFamily="34" charset="0"/>
              <a:buChar char="•"/>
            </a:pPr>
            <a:r>
              <a:rPr lang="en-IN" baseline="0" dirty="0" smtClean="0"/>
              <a:t>  Configure some parts of  the user Interface such as descriptive text , options in menus and    dropdowns lists.</a:t>
            </a:r>
          </a:p>
          <a:p>
            <a:r>
              <a:rPr lang="en-IN" baseline="0" dirty="0" smtClean="0"/>
              <a:t> </a:t>
            </a:r>
            <a:endParaRPr lang="en-IN" dirty="0"/>
          </a:p>
        </p:txBody>
      </p:sp>
      <p:sp>
        <p:nvSpPr>
          <p:cNvPr id="4" name="Slide Number Placeholder 3"/>
          <p:cNvSpPr>
            <a:spLocks noGrp="1"/>
          </p:cNvSpPr>
          <p:nvPr>
            <p:ph type="sldNum" sz="quarter" idx="10"/>
          </p:nvPr>
        </p:nvSpPr>
        <p:spPr/>
        <p:txBody>
          <a:bodyPr/>
          <a:lstStyle/>
          <a:p>
            <a:fld id="{33201211-3D76-479C-8290-1DD6983D550F}" type="slidenum">
              <a:rPr lang="en-US" smtClean="0"/>
              <a:pPr/>
              <a:t>18</a:t>
            </a:fld>
            <a:endParaRPr lang="en-US" dirty="0"/>
          </a:p>
        </p:txBody>
      </p:sp>
    </p:spTree>
    <p:extLst>
      <p:ext uri="{BB962C8B-B14F-4D97-AF65-F5344CB8AC3E}">
        <p14:creationId xmlns:p14="http://schemas.microsoft.com/office/powerpoint/2010/main" val="360903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3923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32597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30380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823249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02251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393157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034096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6698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872656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28994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016581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0637091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85971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84953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479586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5919903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691645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4136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86020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531585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931955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754639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644780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0942838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680493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306159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7118547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51596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18674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55139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797358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9297809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64171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696F13-BE9F-49BD-88F3-17DB597E90D1}" type="datetimeFigureOut">
              <a:rPr lang="en-US" smtClean="0"/>
              <a:pPr/>
              <a:t>6/26/2019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AD0199E-72DF-4E15-8CB5-1E4A2FC42C29}"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96F13-BE9F-49BD-88F3-17DB597E90D1}" type="datetimeFigureOut">
              <a:rPr lang="en-US" smtClean="0"/>
              <a:pPr/>
              <a:t>6/26/2019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0199E-72DF-4E15-8CB5-1E4A2FC42C2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9443874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137304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96F13-BE9F-49BD-88F3-17DB597E90D1}" type="datetimeFigureOut">
              <a:rPr lang="en-US" smtClean="0">
                <a:solidFill>
                  <a:prstClr val="black">
                    <a:tint val="75000"/>
                  </a:prstClr>
                </a:solidFill>
              </a:rPr>
              <a:pPr/>
              <a:t>6/26/2019</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D0199E-72DF-4E15-8CB5-1E4A2FC42C29}"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41782540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9" name="TextBox 28"/>
          <p:cNvSpPr txBox="1"/>
          <p:nvPr/>
        </p:nvSpPr>
        <p:spPr>
          <a:xfrm>
            <a:off x="4724400" y="1600200"/>
            <a:ext cx="4038600" cy="144655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3200" b="1" dirty="0" smtClean="0">
                <a:solidFill>
                  <a:srgbClr val="882A69"/>
                </a:solidFill>
                <a:latin typeface="Century Gothic" panose="020B0502020202020204" pitchFamily="34" charset="0"/>
              </a:rPr>
              <a:t>NIMBUS In Anthem </a:t>
            </a:r>
          </a:p>
          <a:p>
            <a:r>
              <a:rPr lang="en-US" sz="2800" b="1" dirty="0">
                <a:solidFill>
                  <a:srgbClr val="882A69"/>
                </a:solidFill>
                <a:latin typeface="Century Gothic" panose="020B0502020202020204" pitchFamily="34" charset="0"/>
              </a:rPr>
              <a:t> </a:t>
            </a:r>
            <a:r>
              <a:rPr lang="en-US" sz="2800" b="1" dirty="0" smtClean="0">
                <a:solidFill>
                  <a:srgbClr val="882A69"/>
                </a:solidFill>
                <a:latin typeface="Century Gothic" panose="020B0502020202020204" pitchFamily="34" charset="0"/>
              </a:rPr>
              <a:t>             </a:t>
            </a:r>
          </a:p>
          <a:p>
            <a:r>
              <a:rPr lang="en-US" sz="2800" b="1" dirty="0" smtClean="0">
                <a:solidFill>
                  <a:srgbClr val="882A69"/>
                </a:solidFill>
                <a:latin typeface="Century Gothic" panose="020B0502020202020204" pitchFamily="34" charset="0"/>
              </a:rPr>
              <a:t>         CMDM and LTSS</a:t>
            </a:r>
            <a:endParaRPr lang="en-US" sz="2800" b="1" dirty="0">
              <a:solidFill>
                <a:srgbClr val="882A69"/>
              </a:solidFill>
              <a:latin typeface="Century Gothic" panose="020B0502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76200"/>
            <a:ext cx="7848600" cy="533400"/>
          </a:xfrm>
        </p:spPr>
        <p:txBody>
          <a:bodyPr vert="horz" anchor="ctr">
            <a:noAutofit/>
          </a:bodyPr>
          <a:lstStyle/>
          <a:p>
            <a:pPr lvl="0">
              <a:defRPr/>
            </a:pPr>
            <a:r>
              <a:rPr lang="en-US" sz="2400" b="1" dirty="0">
                <a:solidFill>
                  <a:srgbClr val="0000FF"/>
                </a:solidFill>
                <a:latin typeface="Arial" pitchFamily="34" charset="0"/>
                <a:cs typeface="Arial" pitchFamily="34" charset="0"/>
                <a:sym typeface="+mn-ea"/>
              </a:rPr>
              <a:t>NIMBUS Framework</a:t>
            </a:r>
            <a:endParaRPr lang="en-IN" sz="2400" b="1" dirty="0">
              <a:solidFill>
                <a:srgbClr val="0000FF"/>
              </a:solidFill>
              <a:latin typeface="Arial" pitchFamily="34" charset="0"/>
              <a:cs typeface="Arial" pitchFamily="34" charset="0"/>
            </a:endParaRPr>
          </a:p>
        </p:txBody>
      </p:sp>
      <p:sp>
        <p:nvSpPr>
          <p:cNvPr id="5" name="Content Placeholder 13"/>
          <p:cNvSpPr>
            <a:spLocks noGrp="1"/>
          </p:cNvSpPr>
          <p:nvPr/>
        </p:nvSpPr>
        <p:spPr bwMode="auto">
          <a:xfrm>
            <a:off x="457200" y="914400"/>
            <a:ext cx="7924800" cy="473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65000"/>
              </a:spcBef>
              <a:spcAft>
                <a:spcPct val="0"/>
              </a:spcAft>
              <a:buClr>
                <a:schemeClr val="hlink"/>
              </a:buClr>
              <a:buChar char="•"/>
              <a:defRPr sz="2600" b="1">
                <a:solidFill>
                  <a:schemeClr val="tx1"/>
                </a:solidFill>
                <a:latin typeface="+mn-lt"/>
                <a:ea typeface="+mn-ea"/>
                <a:cs typeface="+mn-cs"/>
              </a:defRPr>
            </a:lvl1pPr>
            <a:lvl2pPr marL="742950" indent="-285750" algn="l" rtl="0" eaLnBrk="1" fontAlgn="base" hangingPunct="1">
              <a:lnSpc>
                <a:spcPct val="95000"/>
              </a:lnSpc>
              <a:spcBef>
                <a:spcPct val="30000"/>
              </a:spcBef>
              <a:spcAft>
                <a:spcPct val="0"/>
              </a:spcAft>
              <a:buClr>
                <a:schemeClr val="hlink"/>
              </a:buClr>
              <a:buChar char="•"/>
              <a:defRPr sz="2200">
                <a:solidFill>
                  <a:schemeClr val="tx1"/>
                </a:solidFill>
                <a:latin typeface="+mn-lt"/>
                <a:cs typeface="+mn-cs"/>
              </a:defRPr>
            </a:lvl2pPr>
            <a:lvl3pPr marL="1143000" indent="-228600" algn="l" rtl="0" eaLnBrk="1" fontAlgn="base" hangingPunct="1">
              <a:lnSpc>
                <a:spcPct val="95000"/>
              </a:lnSpc>
              <a:spcBef>
                <a:spcPct val="30000"/>
              </a:spcBef>
              <a:spcAft>
                <a:spcPct val="0"/>
              </a:spcAft>
              <a:buClr>
                <a:schemeClr val="hlink"/>
              </a:buClr>
              <a:buChar char="•"/>
              <a:defRPr sz="2400">
                <a:solidFill>
                  <a:schemeClr val="tx1"/>
                </a:solidFill>
                <a:latin typeface="+mn-lt"/>
                <a:cs typeface="+mn-cs"/>
              </a:defRPr>
            </a:lvl3pPr>
            <a:lvl4pPr marL="1600200" indent="-228600" algn="l" rtl="0" eaLnBrk="1" fontAlgn="base" hangingPunct="1">
              <a:lnSpc>
                <a:spcPct val="95000"/>
              </a:lnSpc>
              <a:spcBef>
                <a:spcPct val="30000"/>
              </a:spcBef>
              <a:spcAft>
                <a:spcPct val="0"/>
              </a:spcAft>
              <a:buClr>
                <a:schemeClr val="hlink"/>
              </a:buClr>
              <a:buChar char="•"/>
              <a:defRPr sz="1600">
                <a:solidFill>
                  <a:schemeClr val="tx1"/>
                </a:solidFill>
                <a:latin typeface="+mn-lt"/>
                <a:cs typeface="+mn-cs"/>
              </a:defRPr>
            </a:lvl4pPr>
            <a:lvl5pPr marL="20574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5pPr>
            <a:lvl6pPr marL="25146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6pPr>
            <a:lvl7pPr marL="29718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7pPr>
            <a:lvl8pPr marL="34290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8pPr>
            <a:lvl9pPr marL="38862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9pPr>
          </a:lstStyle>
          <a:p>
            <a:pPr>
              <a:buClr>
                <a:srgbClr val="0000FF"/>
              </a:buClr>
            </a:pPr>
            <a:endParaRPr lang="en-US" sz="1800" b="0" dirty="0">
              <a:latin typeface="Arial" pitchFamily="34" charset="0"/>
              <a:cs typeface="Arial" pitchFamily="34" charset="0"/>
            </a:endParaRPr>
          </a:p>
        </p:txBody>
      </p:sp>
      <p:sp>
        <p:nvSpPr>
          <p:cNvPr id="2" name="Rectangle 1"/>
          <p:cNvSpPr/>
          <p:nvPr/>
        </p:nvSpPr>
        <p:spPr>
          <a:xfrm>
            <a:off x="228600" y="685800"/>
            <a:ext cx="7848600" cy="4247317"/>
          </a:xfrm>
          <a:prstGeom prst="rect">
            <a:avLst/>
          </a:prstGeom>
        </p:spPr>
        <p:txBody>
          <a:bodyPr wrap="square">
            <a:spAutoFit/>
          </a:bodyPr>
          <a:lstStyle/>
          <a:p>
            <a:pPr>
              <a:defRPr/>
            </a:pPr>
            <a:r>
              <a:rPr lang="en-IN" dirty="0">
                <a:latin typeface="Arial" pitchFamily="34" charset="0"/>
                <a:cs typeface="Arial" pitchFamily="34" charset="0"/>
              </a:rPr>
              <a:t>The Nimbus Framework is a Java/Spring based platform dedicated to building highly configurable, workflow driven, and rich single page web applications through the use of configuration written atop the Java Virtual Machine and it is a collection of libraries and frameworks.</a:t>
            </a:r>
          </a:p>
          <a:p>
            <a:pPr>
              <a:defRPr/>
            </a:pPr>
            <a:endParaRPr lang="en-IN" dirty="0">
              <a:latin typeface="Arial" pitchFamily="34" charset="0"/>
              <a:cs typeface="Arial" pitchFamily="34" charset="0"/>
            </a:endParaRPr>
          </a:p>
          <a:p>
            <a:pPr>
              <a:buFont typeface="Wingdings" pitchFamily="2" charset="2"/>
              <a:buChar char="Ø"/>
            </a:pPr>
            <a:r>
              <a:rPr lang="en-IN" dirty="0">
                <a:latin typeface="Arial" pitchFamily="34" charset="0"/>
                <a:cs typeface="Arial" pitchFamily="34" charset="0"/>
              </a:rPr>
              <a:t>Benefits of using the Nimbus Framework:</a:t>
            </a:r>
          </a:p>
          <a:p>
            <a:endParaRPr lang="en-IN" dirty="0">
              <a:latin typeface="Arial" pitchFamily="34" charset="0"/>
              <a:cs typeface="Arial" pitchFamily="34" charset="0"/>
            </a:endParaRPr>
          </a:p>
          <a:p>
            <a:pPr lvl="1">
              <a:buFont typeface="Arial" pitchFamily="34" charset="0"/>
              <a:buChar char="•"/>
            </a:pPr>
            <a:r>
              <a:rPr lang="en-US" dirty="0">
                <a:latin typeface="Arial" pitchFamily="34" charset="0"/>
                <a:cs typeface="Arial" pitchFamily="34" charset="0"/>
              </a:rPr>
              <a:t>Create new applications quickly</a:t>
            </a:r>
          </a:p>
          <a:p>
            <a:pPr lvl="1">
              <a:buFont typeface="Arial" pitchFamily="34" charset="0"/>
              <a:buChar char="•"/>
            </a:pPr>
            <a:r>
              <a:rPr lang="en-US" dirty="0">
                <a:latin typeface="Arial" pitchFamily="34" charset="0"/>
                <a:cs typeface="Arial" pitchFamily="34" charset="0"/>
              </a:rPr>
              <a:t>Easy Configuration</a:t>
            </a:r>
          </a:p>
          <a:p>
            <a:pPr lvl="1">
              <a:spcBef>
                <a:spcPts val="0"/>
              </a:spcBef>
              <a:buFont typeface="Arial" pitchFamily="34" charset="0"/>
              <a:buChar char="•"/>
              <a:defRPr/>
            </a:pPr>
            <a:r>
              <a:rPr lang="en-US" dirty="0">
                <a:latin typeface="Arial" pitchFamily="34" charset="0"/>
                <a:cs typeface="Arial" pitchFamily="34" charset="0"/>
              </a:rPr>
              <a:t>Cloud supportable</a:t>
            </a:r>
          </a:p>
          <a:p>
            <a:pPr lvl="1">
              <a:spcBef>
                <a:spcPts val="0"/>
              </a:spcBef>
              <a:buFont typeface="Arial" pitchFamily="34" charset="0"/>
              <a:buChar char="•"/>
              <a:defRPr/>
            </a:pPr>
            <a:r>
              <a:rPr lang="en-US" dirty="0">
                <a:latin typeface="Arial" pitchFamily="34" charset="0"/>
                <a:cs typeface="Arial" pitchFamily="34" charset="0"/>
              </a:rPr>
              <a:t>Easily integrates with other systems</a:t>
            </a:r>
          </a:p>
          <a:p>
            <a:pPr lvl="1">
              <a:buFont typeface="Arial" pitchFamily="34" charset="0"/>
              <a:buChar char="•"/>
            </a:pPr>
            <a:r>
              <a:rPr lang="en-US" dirty="0">
                <a:latin typeface="Arial" pitchFamily="34" charset="0"/>
                <a:cs typeface="Arial" pitchFamily="34" charset="0"/>
              </a:rPr>
              <a:t>Better User Interfaces , through code generation</a:t>
            </a:r>
          </a:p>
          <a:p>
            <a:pPr lvl="1">
              <a:buFont typeface="Arial" pitchFamily="34" charset="0"/>
              <a:buChar char="•"/>
            </a:pPr>
            <a:r>
              <a:rPr lang="en-US" dirty="0">
                <a:latin typeface="Arial" pitchFamily="34" charset="0"/>
                <a:cs typeface="Arial" pitchFamily="34" charset="0"/>
              </a:rPr>
              <a:t>Develop new UI Controls based on standardized UX</a:t>
            </a:r>
          </a:p>
          <a:p>
            <a:pPr lvl="1">
              <a:buFont typeface="Arial" pitchFamily="34" charset="0"/>
              <a:buChar char="•"/>
            </a:pPr>
            <a:r>
              <a:rPr lang="en-US" dirty="0">
                <a:latin typeface="Arial" pitchFamily="34" charset="0"/>
                <a:cs typeface="Arial" pitchFamily="34" charset="0"/>
              </a:rPr>
              <a:t>UI widget for capturing e-signature, Data export and Import</a:t>
            </a:r>
          </a:p>
          <a:p>
            <a:pPr lvl="1">
              <a:buFont typeface="Arial" pitchFamily="34" charset="0"/>
              <a:buChar char="•"/>
            </a:pPr>
            <a:r>
              <a:rPr lang="en-US" dirty="0">
                <a:latin typeface="Arial" pitchFamily="34" charset="0"/>
                <a:cs typeface="Arial" pitchFamily="34" charset="0"/>
              </a:rPr>
              <a:t>Ability to print a view and generate a </a:t>
            </a:r>
            <a:r>
              <a:rPr lang="en-US" dirty="0" err="1">
                <a:latin typeface="Arial" pitchFamily="34" charset="0"/>
                <a:cs typeface="Arial" pitchFamily="34" charset="0"/>
              </a:rPr>
              <a:t>pdf</a:t>
            </a:r>
            <a:r>
              <a:rPr lang="en-US" dirty="0">
                <a:latin typeface="Arial" pitchFamily="34" charset="0"/>
                <a:cs typeface="Arial" pitchFamily="34" charset="0"/>
              </a:rPr>
              <a:t> of the printable view</a:t>
            </a:r>
            <a:endParaRPr lang="en-US" dirty="0">
              <a:latin typeface="Arial" pitchFamily="34" charset="0"/>
              <a:cs typeface="Arial"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5" name="Title 3"/>
          <p:cNvSpPr>
            <a:spLocks noGrp="1"/>
          </p:cNvSpPr>
          <p:nvPr>
            <p:ph type="title"/>
          </p:nvPr>
        </p:nvSpPr>
        <p:spPr>
          <a:xfrm>
            <a:off x="838200" y="304800"/>
            <a:ext cx="7575550" cy="990600"/>
          </a:xfrm>
        </p:spPr>
        <p:txBody>
          <a:bodyPr vert="horz" anchor="ctr">
            <a:normAutofit/>
          </a:bodyPr>
          <a:lstStyle/>
          <a:p>
            <a:pPr algn="ctr">
              <a:defRPr/>
            </a:pPr>
            <a:r>
              <a:rPr lang="en-US" sz="2800" b="1" dirty="0" smtClean="0">
                <a:solidFill>
                  <a:srgbClr val="0000FF"/>
                </a:solidFill>
                <a:latin typeface="Candara" panose="020E0502030303020204" pitchFamily="34" charset="0"/>
                <a:cs typeface="Calibri" panose="020F0502020204030204" pitchFamily="34" charset="0"/>
                <a:sym typeface="+mn-ea"/>
              </a:rPr>
              <a:t>NIMBUS Framework</a:t>
            </a:r>
            <a:endParaRPr lang="en-US" sz="2800" dirty="0">
              <a:solidFill>
                <a:srgbClr val="0000FF"/>
              </a:solidFill>
              <a:latin typeface="Candara" panose="020E0502030303020204" pitchFamily="34" charset="0"/>
              <a:cs typeface="Calibri" panose="020F0502020204030204" pitchFamily="34" charset="0"/>
            </a:endParaRPr>
          </a:p>
        </p:txBody>
      </p:sp>
      <p:pic>
        <p:nvPicPr>
          <p:cNvPr id="88" name="Content Placeholder 3" descr="C:\Users\NARESH\Downloads\n\product-tech-stack.jpg"/>
          <p:cNvPicPr>
            <a:picLocks noGrp="1"/>
          </p:cNvPicPr>
          <p:nvPr>
            <p:ph idx="1"/>
          </p:nvPr>
        </p:nvPicPr>
        <p:blipFill>
          <a:blip r:embed="rId4" cstate="print"/>
          <a:srcRect/>
          <a:stretch>
            <a:fillRect/>
          </a:stretch>
        </p:blipFill>
        <p:spPr bwMode="auto">
          <a:xfrm>
            <a:off x="381001" y="1066800"/>
            <a:ext cx="8077200" cy="5334000"/>
          </a:xfrm>
          <a:prstGeom prst="rect">
            <a:avLst/>
          </a:prstGeom>
          <a:noFill/>
          <a:ln w="9525">
            <a:noFill/>
            <a:miter lim="800000"/>
            <a:headEnd/>
            <a:tailEnd/>
          </a:ln>
        </p:spPr>
      </p:pic>
    </p:spTree>
    <p:extLst>
      <p:ext uri="{BB962C8B-B14F-4D97-AF65-F5344CB8AC3E}">
        <p14:creationId xmlns:p14="http://schemas.microsoft.com/office/powerpoint/2010/main" val="23748060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6056" y="3366314"/>
            <a:ext cx="7571888" cy="99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Users\tsipl1150\Downloads\imag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1000"/>
            <a:ext cx="77724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68487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200" y="457201"/>
            <a:ext cx="8001001" cy="5562600"/>
          </a:xfrm>
        </p:spPr>
      </p:pic>
    </p:spTree>
    <p:extLst>
      <p:ext uri="{BB962C8B-B14F-4D97-AF65-F5344CB8AC3E}">
        <p14:creationId xmlns:p14="http://schemas.microsoft.com/office/powerpoint/2010/main" val="38582079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28600"/>
            <a:ext cx="7848600" cy="1066800"/>
          </a:xfrm>
        </p:spPr>
        <p:txBody>
          <a:bodyPr vert="horz" anchor="ctr">
            <a:noAutofit/>
          </a:bodyPr>
          <a:lstStyle/>
          <a:p>
            <a:pPr algn="l">
              <a:defRPr/>
            </a:pPr>
            <a:r>
              <a:rPr lang="en-IN" sz="1800" b="1" smtClean="0">
                <a:solidFill>
                  <a:srgbClr val="0000FF"/>
                </a:solidFill>
                <a:latin typeface="Candara" panose="020E0502030303020204" pitchFamily="34" charset="0"/>
                <a:cs typeface="Calibri" panose="020F0502020204030204" pitchFamily="34" charset="0"/>
              </a:rPr>
              <a:t>Why Anthem made NIMBUS framework as OPEN source? How is it useful for outside Anthem ?  Can we build any other applications (non Anthem ) also using NIMBUS framework.  </a:t>
            </a:r>
            <a:endParaRPr lang="en-US" sz="1800" b="1" dirty="0" smtClean="0">
              <a:solidFill>
                <a:srgbClr val="0000FF"/>
              </a:solidFill>
              <a:latin typeface="Candara" panose="020E0502030303020204" pitchFamily="34" charset="0"/>
              <a:cs typeface="Calibri" panose="020F0502020204030204" pitchFamily="34" charset="0"/>
            </a:endParaRPr>
          </a:p>
        </p:txBody>
      </p:sp>
      <p:sp>
        <p:nvSpPr>
          <p:cNvPr id="5" name="Content Placeholder 13"/>
          <p:cNvSpPr>
            <a:spLocks noGrp="1"/>
          </p:cNvSpPr>
          <p:nvPr/>
        </p:nvSpPr>
        <p:spPr bwMode="auto">
          <a:xfrm>
            <a:off x="457200" y="914400"/>
            <a:ext cx="7924800" cy="473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65000"/>
              </a:spcBef>
              <a:spcAft>
                <a:spcPct val="0"/>
              </a:spcAft>
              <a:buClr>
                <a:schemeClr val="hlink"/>
              </a:buClr>
              <a:buChar char="•"/>
              <a:defRPr sz="2600" b="1">
                <a:solidFill>
                  <a:schemeClr val="tx1"/>
                </a:solidFill>
                <a:latin typeface="+mn-lt"/>
                <a:ea typeface="+mn-ea"/>
                <a:cs typeface="+mn-cs"/>
              </a:defRPr>
            </a:lvl1pPr>
            <a:lvl2pPr marL="742950" indent="-285750" algn="l" rtl="0" eaLnBrk="1" fontAlgn="base" hangingPunct="1">
              <a:lnSpc>
                <a:spcPct val="95000"/>
              </a:lnSpc>
              <a:spcBef>
                <a:spcPct val="30000"/>
              </a:spcBef>
              <a:spcAft>
                <a:spcPct val="0"/>
              </a:spcAft>
              <a:buClr>
                <a:schemeClr val="hlink"/>
              </a:buClr>
              <a:buChar char="•"/>
              <a:defRPr sz="2200">
                <a:solidFill>
                  <a:schemeClr val="tx1"/>
                </a:solidFill>
                <a:latin typeface="+mn-lt"/>
                <a:cs typeface="+mn-cs"/>
              </a:defRPr>
            </a:lvl2pPr>
            <a:lvl3pPr marL="1143000" indent="-228600" algn="l" rtl="0" eaLnBrk="1" fontAlgn="base" hangingPunct="1">
              <a:lnSpc>
                <a:spcPct val="95000"/>
              </a:lnSpc>
              <a:spcBef>
                <a:spcPct val="30000"/>
              </a:spcBef>
              <a:spcAft>
                <a:spcPct val="0"/>
              </a:spcAft>
              <a:buClr>
                <a:schemeClr val="hlink"/>
              </a:buClr>
              <a:buChar char="•"/>
              <a:defRPr sz="2400">
                <a:solidFill>
                  <a:schemeClr val="tx1"/>
                </a:solidFill>
                <a:latin typeface="+mn-lt"/>
                <a:cs typeface="+mn-cs"/>
              </a:defRPr>
            </a:lvl3pPr>
            <a:lvl4pPr marL="1600200" indent="-228600" algn="l" rtl="0" eaLnBrk="1" fontAlgn="base" hangingPunct="1">
              <a:lnSpc>
                <a:spcPct val="95000"/>
              </a:lnSpc>
              <a:spcBef>
                <a:spcPct val="30000"/>
              </a:spcBef>
              <a:spcAft>
                <a:spcPct val="0"/>
              </a:spcAft>
              <a:buClr>
                <a:schemeClr val="hlink"/>
              </a:buClr>
              <a:buChar char="•"/>
              <a:defRPr sz="1600">
                <a:solidFill>
                  <a:schemeClr val="tx1"/>
                </a:solidFill>
                <a:latin typeface="+mn-lt"/>
                <a:cs typeface="+mn-cs"/>
              </a:defRPr>
            </a:lvl4pPr>
            <a:lvl5pPr marL="20574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5pPr>
            <a:lvl6pPr marL="25146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6pPr>
            <a:lvl7pPr marL="29718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7pPr>
            <a:lvl8pPr marL="34290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8pPr>
            <a:lvl9pPr marL="38862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9pPr>
          </a:lstStyle>
          <a:p>
            <a:pPr>
              <a:buClr>
                <a:srgbClr val="0000FF"/>
              </a:buClr>
            </a:pPr>
            <a:endParaRPr lang="en-US" sz="1800" b="0" dirty="0">
              <a:latin typeface="Arial" pitchFamily="34" charset="0"/>
              <a:cs typeface="Arial" pitchFamily="34" charset="0"/>
            </a:endParaRPr>
          </a:p>
        </p:txBody>
      </p:sp>
      <p:sp>
        <p:nvSpPr>
          <p:cNvPr id="2" name="Rectangle 1"/>
          <p:cNvSpPr/>
          <p:nvPr/>
        </p:nvSpPr>
        <p:spPr>
          <a:xfrm>
            <a:off x="381000" y="1720840"/>
            <a:ext cx="8001000" cy="2031325"/>
          </a:xfrm>
          <a:prstGeom prst="rect">
            <a:avLst/>
          </a:prstGeom>
        </p:spPr>
        <p:txBody>
          <a:bodyPr wrap="square">
            <a:spAutoFit/>
          </a:bodyPr>
          <a:lstStyle/>
          <a:p>
            <a:r>
              <a:rPr lang="en-IN" dirty="0">
                <a:latin typeface="Arial" pitchFamily="34" charset="0"/>
                <a:cs typeface="Arial" pitchFamily="34" charset="0"/>
              </a:rPr>
              <a:t>The intent of making Nimbus Framework as open source is to provide support for software engineers in creating new applications based on </a:t>
            </a:r>
            <a:r>
              <a:rPr lang="en-IN" b="1" dirty="0">
                <a:latin typeface="Arial" pitchFamily="34" charset="0"/>
                <a:cs typeface="Arial" pitchFamily="34" charset="0"/>
              </a:rPr>
              <a:t>current and emerging best practices </a:t>
            </a:r>
            <a:r>
              <a:rPr lang="en-IN" dirty="0">
                <a:latin typeface="Arial" pitchFamily="34" charset="0"/>
                <a:cs typeface="Arial" pitchFamily="34" charset="0"/>
              </a:rPr>
              <a:t>by creating a flexible, expandable product that can grow and change as its customer’s needs with less cost and effort. </a:t>
            </a:r>
          </a:p>
          <a:p>
            <a:endParaRPr lang="en-IN" dirty="0">
              <a:latin typeface="Arial" pitchFamily="34" charset="0"/>
              <a:cs typeface="Arial" pitchFamily="34" charset="0"/>
            </a:endParaRPr>
          </a:p>
          <a:p>
            <a:r>
              <a:rPr lang="en-US" dirty="0">
                <a:latin typeface="Arial" pitchFamily="34" charset="0"/>
                <a:cs typeface="Arial" pitchFamily="34" charset="0"/>
              </a:rPr>
              <a:t>We can develop and build any External (non anthem) web and  distributed application using nimbus framework.</a:t>
            </a:r>
          </a:p>
        </p:txBody>
      </p:sp>
    </p:spTree>
    <p:extLst>
      <p:ext uri="{BB962C8B-B14F-4D97-AF65-F5344CB8AC3E}">
        <p14:creationId xmlns:p14="http://schemas.microsoft.com/office/powerpoint/2010/main" val="26917195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 y="228600"/>
            <a:ext cx="4038600" cy="457200"/>
          </a:xfrm>
        </p:spPr>
        <p:txBody>
          <a:bodyPr vert="horz" anchor="ctr">
            <a:normAutofit/>
          </a:bodyPr>
          <a:lstStyle/>
          <a:p>
            <a:pPr algn="l">
              <a:defRPr/>
            </a:pPr>
            <a:r>
              <a:rPr lang="en-US" sz="2400" b="1" dirty="0" smtClean="0">
                <a:solidFill>
                  <a:srgbClr val="0000FF"/>
                </a:solidFill>
                <a:latin typeface="Candara" panose="020E0502030303020204" pitchFamily="34" charset="0"/>
                <a:cs typeface="Calibri" panose="020F0502020204030204" pitchFamily="34" charset="0"/>
              </a:rPr>
              <a:t>NIMBUS Team Details</a:t>
            </a:r>
          </a:p>
        </p:txBody>
      </p:sp>
      <p:sp>
        <p:nvSpPr>
          <p:cNvPr id="5" name="Content Placeholder 13"/>
          <p:cNvSpPr>
            <a:spLocks noGrp="1"/>
          </p:cNvSpPr>
          <p:nvPr/>
        </p:nvSpPr>
        <p:spPr bwMode="auto">
          <a:xfrm>
            <a:off x="457200" y="914400"/>
            <a:ext cx="7924800" cy="473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65000"/>
              </a:spcBef>
              <a:spcAft>
                <a:spcPct val="0"/>
              </a:spcAft>
              <a:buClr>
                <a:schemeClr val="hlink"/>
              </a:buClr>
              <a:buChar char="•"/>
              <a:defRPr sz="2600" b="1">
                <a:solidFill>
                  <a:schemeClr val="tx1"/>
                </a:solidFill>
                <a:latin typeface="+mn-lt"/>
                <a:ea typeface="+mn-ea"/>
                <a:cs typeface="+mn-cs"/>
              </a:defRPr>
            </a:lvl1pPr>
            <a:lvl2pPr marL="742950" indent="-285750" algn="l" rtl="0" eaLnBrk="1" fontAlgn="base" hangingPunct="1">
              <a:lnSpc>
                <a:spcPct val="95000"/>
              </a:lnSpc>
              <a:spcBef>
                <a:spcPct val="30000"/>
              </a:spcBef>
              <a:spcAft>
                <a:spcPct val="0"/>
              </a:spcAft>
              <a:buClr>
                <a:schemeClr val="hlink"/>
              </a:buClr>
              <a:buChar char="•"/>
              <a:defRPr sz="2200">
                <a:solidFill>
                  <a:schemeClr val="tx1"/>
                </a:solidFill>
                <a:latin typeface="+mn-lt"/>
                <a:cs typeface="+mn-cs"/>
              </a:defRPr>
            </a:lvl2pPr>
            <a:lvl3pPr marL="1143000" indent="-228600" algn="l" rtl="0" eaLnBrk="1" fontAlgn="base" hangingPunct="1">
              <a:lnSpc>
                <a:spcPct val="95000"/>
              </a:lnSpc>
              <a:spcBef>
                <a:spcPct val="30000"/>
              </a:spcBef>
              <a:spcAft>
                <a:spcPct val="0"/>
              </a:spcAft>
              <a:buClr>
                <a:schemeClr val="hlink"/>
              </a:buClr>
              <a:buChar char="•"/>
              <a:defRPr sz="2400">
                <a:solidFill>
                  <a:schemeClr val="tx1"/>
                </a:solidFill>
                <a:latin typeface="+mn-lt"/>
                <a:cs typeface="+mn-cs"/>
              </a:defRPr>
            </a:lvl3pPr>
            <a:lvl4pPr marL="1600200" indent="-228600" algn="l" rtl="0" eaLnBrk="1" fontAlgn="base" hangingPunct="1">
              <a:lnSpc>
                <a:spcPct val="95000"/>
              </a:lnSpc>
              <a:spcBef>
                <a:spcPct val="30000"/>
              </a:spcBef>
              <a:spcAft>
                <a:spcPct val="0"/>
              </a:spcAft>
              <a:buClr>
                <a:schemeClr val="hlink"/>
              </a:buClr>
              <a:buChar char="•"/>
              <a:defRPr sz="1600">
                <a:solidFill>
                  <a:schemeClr val="tx1"/>
                </a:solidFill>
                <a:latin typeface="+mn-lt"/>
                <a:cs typeface="+mn-cs"/>
              </a:defRPr>
            </a:lvl4pPr>
            <a:lvl5pPr marL="20574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5pPr>
            <a:lvl6pPr marL="25146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6pPr>
            <a:lvl7pPr marL="29718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7pPr>
            <a:lvl8pPr marL="34290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8pPr>
            <a:lvl9pPr marL="38862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9pPr>
          </a:lstStyle>
          <a:p>
            <a:pPr>
              <a:buClr>
                <a:srgbClr val="0000FF"/>
              </a:buClr>
            </a:pPr>
            <a:r>
              <a:rPr lang="en-US" sz="1800" b="0" dirty="0">
                <a:solidFill>
                  <a:prstClr val="black"/>
                </a:solidFill>
                <a:latin typeface="Arial" pitchFamily="34" charset="0"/>
                <a:cs typeface="Arial" pitchFamily="34" charset="0"/>
              </a:rPr>
              <a:t>Development &amp; support </a:t>
            </a:r>
            <a:r>
              <a:rPr lang="en-US" sz="1800" b="0" dirty="0" smtClean="0">
                <a:solidFill>
                  <a:prstClr val="black"/>
                </a:solidFill>
                <a:latin typeface="Arial" pitchFamily="34" charset="0"/>
                <a:cs typeface="Arial" pitchFamily="34" charset="0"/>
              </a:rPr>
              <a:t>for</a:t>
            </a:r>
          </a:p>
          <a:p>
            <a:pPr marL="400050" lvl="1" indent="0">
              <a:lnSpc>
                <a:spcPct val="100000"/>
              </a:lnSpc>
              <a:buClr>
                <a:srgbClr val="0000FF"/>
              </a:buClr>
              <a:buFontTx/>
              <a:buNone/>
            </a:pPr>
            <a:r>
              <a:rPr lang="en-US" sz="1400" dirty="0" smtClean="0">
                <a:solidFill>
                  <a:prstClr val="black"/>
                </a:solidFill>
                <a:latin typeface="Arial" pitchFamily="34" charset="0"/>
                <a:cs typeface="Arial" pitchFamily="34" charset="0"/>
              </a:rPr>
              <a:t>    Care </a:t>
            </a:r>
            <a:r>
              <a:rPr lang="en-US" sz="1400" dirty="0">
                <a:solidFill>
                  <a:prstClr val="black"/>
                </a:solidFill>
                <a:latin typeface="Arial" pitchFamily="34" charset="0"/>
                <a:cs typeface="Arial" pitchFamily="34" charset="0"/>
              </a:rPr>
              <a:t>management applications </a:t>
            </a:r>
            <a:br>
              <a:rPr lang="en-US" sz="1400" dirty="0">
                <a:solidFill>
                  <a:prstClr val="black"/>
                </a:solidFill>
                <a:latin typeface="Arial" pitchFamily="34" charset="0"/>
                <a:cs typeface="Arial" pitchFamily="34" charset="0"/>
              </a:rPr>
            </a:br>
            <a:r>
              <a:rPr lang="en-US" sz="1400" dirty="0">
                <a:solidFill>
                  <a:prstClr val="black"/>
                </a:solidFill>
                <a:latin typeface="Arial" pitchFamily="34" charset="0"/>
                <a:cs typeface="Arial" pitchFamily="34" charset="0"/>
              </a:rPr>
              <a:t>    LTSS</a:t>
            </a:r>
            <a:br>
              <a:rPr lang="en-US" sz="1400" dirty="0">
                <a:solidFill>
                  <a:prstClr val="black"/>
                </a:solidFill>
                <a:latin typeface="Arial" pitchFamily="34" charset="0"/>
                <a:cs typeface="Arial" pitchFamily="34" charset="0"/>
              </a:rPr>
            </a:b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Case </a:t>
            </a:r>
            <a:r>
              <a:rPr lang="en-US" sz="1400" dirty="0">
                <a:solidFill>
                  <a:prstClr val="black"/>
                </a:solidFill>
                <a:latin typeface="Arial" pitchFamily="34" charset="0"/>
                <a:cs typeface="Arial" pitchFamily="34" charset="0"/>
              </a:rPr>
              <a:t>management  </a:t>
            </a:r>
            <a:endParaRPr lang="en-US" sz="1400" dirty="0" smtClean="0">
              <a:solidFill>
                <a:prstClr val="black"/>
              </a:solidFill>
              <a:latin typeface="Arial" pitchFamily="34" charset="0"/>
              <a:cs typeface="Arial" pitchFamily="34" charset="0"/>
            </a:endParaRPr>
          </a:p>
          <a:p>
            <a:pPr marL="400050" lvl="1" indent="0">
              <a:lnSpc>
                <a:spcPct val="100000"/>
              </a:lnSpc>
              <a:buClr>
                <a:srgbClr val="0000FF"/>
              </a:buClr>
              <a:buFontTx/>
              <a:buNone/>
            </a:pPr>
            <a:r>
              <a:rPr lang="en-US" sz="1400" dirty="0">
                <a:solidFill>
                  <a:prstClr val="black"/>
                </a:solidFill>
                <a:latin typeface="Arial" pitchFamily="34" charset="0"/>
                <a:cs typeface="Arial" pitchFamily="34" charset="0"/>
              </a:rPr>
              <a:t> </a:t>
            </a:r>
            <a:r>
              <a:rPr lang="en-US" sz="1400" dirty="0" smtClean="0">
                <a:solidFill>
                  <a:prstClr val="black"/>
                </a:solidFill>
                <a:latin typeface="Arial" pitchFamily="34" charset="0"/>
                <a:cs typeface="Arial" pitchFamily="34" charset="0"/>
              </a:rPr>
              <a:t>   Client Admin for CMDM</a:t>
            </a:r>
          </a:p>
          <a:p>
            <a:pPr marL="400050" lvl="1" indent="0">
              <a:lnSpc>
                <a:spcPct val="100000"/>
              </a:lnSpc>
              <a:buClr>
                <a:srgbClr val="0000FF"/>
              </a:buClr>
              <a:buNone/>
            </a:pPr>
            <a:r>
              <a:rPr lang="en-US" sz="1400" dirty="0">
                <a:solidFill>
                  <a:prstClr val="black"/>
                </a:solidFill>
                <a:latin typeface="Arial" pitchFamily="34" charset="0"/>
                <a:cs typeface="Arial" pitchFamily="34" charset="0"/>
              </a:rPr>
              <a:t>    Client Admin </a:t>
            </a:r>
            <a:r>
              <a:rPr lang="en-US" sz="1400" dirty="0" smtClean="0">
                <a:solidFill>
                  <a:prstClr val="black"/>
                </a:solidFill>
                <a:latin typeface="Arial" pitchFamily="34" charset="0"/>
                <a:cs typeface="Arial" pitchFamily="34" charset="0"/>
              </a:rPr>
              <a:t>for LTSS</a:t>
            </a:r>
          </a:p>
          <a:p>
            <a:pPr marL="400050" lvl="1" indent="0">
              <a:lnSpc>
                <a:spcPct val="100000"/>
              </a:lnSpc>
              <a:buClr>
                <a:srgbClr val="0000FF"/>
              </a:buClr>
              <a:buNone/>
            </a:pPr>
            <a:r>
              <a:rPr lang="en-US" sz="1400" dirty="0" smtClean="0">
                <a:solidFill>
                  <a:prstClr val="black"/>
                </a:solidFill>
                <a:latin typeface="Arial" pitchFamily="34" charset="0"/>
                <a:cs typeface="Arial" pitchFamily="34" charset="0"/>
              </a:rPr>
              <a:t>    Admin Builder(Assessment Builder , Tasks Builder,..)</a:t>
            </a:r>
            <a:endParaRPr lang="en-US" sz="1400" dirty="0">
              <a:solidFill>
                <a:prstClr val="black"/>
              </a:solidFill>
              <a:latin typeface="Arial" pitchFamily="34" charset="0"/>
              <a:cs typeface="Arial" pitchFamily="34" charset="0"/>
            </a:endParaRPr>
          </a:p>
          <a:p>
            <a:pPr>
              <a:buClr>
                <a:srgbClr val="0000FF"/>
              </a:buClr>
            </a:pPr>
            <a:r>
              <a:rPr lang="en-US" sz="1800" b="0" dirty="0" smtClean="0">
                <a:solidFill>
                  <a:prstClr val="black"/>
                </a:solidFill>
                <a:latin typeface="Arial" pitchFamily="34" charset="0"/>
                <a:cs typeface="Arial" pitchFamily="34" charset="0"/>
              </a:rPr>
              <a:t>Agile </a:t>
            </a:r>
            <a:r>
              <a:rPr lang="en-US" sz="1800" b="0" dirty="0">
                <a:solidFill>
                  <a:prstClr val="black"/>
                </a:solidFill>
                <a:latin typeface="Arial" pitchFamily="34" charset="0"/>
                <a:cs typeface="Arial" pitchFamily="34" charset="0"/>
              </a:rPr>
              <a:t>project with 2 week Sprints</a:t>
            </a:r>
          </a:p>
          <a:p>
            <a:pPr>
              <a:buClr>
                <a:srgbClr val="0000FF"/>
              </a:buClr>
            </a:pPr>
            <a:r>
              <a:rPr lang="en-US" sz="1800" b="0" dirty="0" smtClean="0">
                <a:solidFill>
                  <a:prstClr val="black"/>
                </a:solidFill>
                <a:latin typeface="Arial" pitchFamily="34" charset="0"/>
                <a:cs typeface="Arial" pitchFamily="34" charset="0"/>
              </a:rPr>
              <a:t>15 </a:t>
            </a:r>
            <a:r>
              <a:rPr lang="en-US" sz="1800" b="0" dirty="0">
                <a:solidFill>
                  <a:prstClr val="black"/>
                </a:solidFill>
                <a:latin typeface="Arial" pitchFamily="34" charset="0"/>
                <a:cs typeface="Arial" pitchFamily="34" charset="0"/>
              </a:rPr>
              <a:t>member team including offshore and onsite, </a:t>
            </a:r>
            <a:r>
              <a:rPr lang="en-US" sz="1800" b="0" dirty="0" smtClean="0">
                <a:solidFill>
                  <a:prstClr val="black"/>
                </a:solidFill>
                <a:latin typeface="Arial" pitchFamily="34" charset="0"/>
                <a:cs typeface="Arial" pitchFamily="34" charset="0"/>
              </a:rPr>
              <a:t>3 </a:t>
            </a:r>
            <a:r>
              <a:rPr lang="en-US" sz="1800" b="0" dirty="0">
                <a:solidFill>
                  <a:prstClr val="black"/>
                </a:solidFill>
                <a:latin typeface="Arial" pitchFamily="34" charset="0"/>
                <a:cs typeface="Arial" pitchFamily="34" charset="0"/>
              </a:rPr>
              <a:t>to </a:t>
            </a:r>
            <a:r>
              <a:rPr lang="en-US" sz="1800" b="0" dirty="0" smtClean="0">
                <a:solidFill>
                  <a:prstClr val="black"/>
                </a:solidFill>
                <a:latin typeface="Arial" pitchFamily="34" charset="0"/>
                <a:cs typeface="Arial" pitchFamily="34" charset="0"/>
              </a:rPr>
              <a:t>8 </a:t>
            </a:r>
            <a:r>
              <a:rPr lang="en-US" sz="1800" b="0" dirty="0">
                <a:solidFill>
                  <a:prstClr val="black"/>
                </a:solidFill>
                <a:latin typeface="Arial" pitchFamily="34" charset="0"/>
                <a:cs typeface="Arial" pitchFamily="34" charset="0"/>
              </a:rPr>
              <a:t>team members per scrum team</a:t>
            </a:r>
          </a:p>
          <a:p>
            <a:pPr>
              <a:buClr>
                <a:srgbClr val="0000FF"/>
              </a:buClr>
            </a:pPr>
            <a:r>
              <a:rPr lang="en-US" sz="1800" b="0" dirty="0">
                <a:solidFill>
                  <a:prstClr val="black"/>
                </a:solidFill>
                <a:latin typeface="Arial" pitchFamily="34" charset="0"/>
                <a:cs typeface="Arial" pitchFamily="34" charset="0"/>
              </a:rPr>
              <a:t>Experience ranging from 4 to 18 years </a:t>
            </a:r>
          </a:p>
          <a:p>
            <a:pPr>
              <a:buClr>
                <a:srgbClr val="0000FF"/>
              </a:buClr>
            </a:pPr>
            <a:r>
              <a:rPr lang="en-US" sz="1800" b="0" dirty="0">
                <a:solidFill>
                  <a:prstClr val="black"/>
                </a:solidFill>
                <a:latin typeface="Arial" pitchFamily="34" charset="0"/>
                <a:cs typeface="Arial" pitchFamily="34" charset="0"/>
              </a:rPr>
              <a:t>Team skilled in Java, Spring boot, Microservices, Mongo DB, Angular, Selenium</a:t>
            </a:r>
          </a:p>
          <a:p>
            <a:pPr>
              <a:buClr>
                <a:srgbClr val="0000FF"/>
              </a:buClr>
            </a:pPr>
            <a:r>
              <a:rPr lang="en-US" sz="1800" b="0" dirty="0" smtClean="0">
                <a:solidFill>
                  <a:prstClr val="black"/>
                </a:solidFill>
                <a:latin typeface="Arial" pitchFamily="34" charset="0"/>
                <a:cs typeface="Arial" pitchFamily="34" charset="0"/>
              </a:rPr>
              <a:t>Onboarding </a:t>
            </a:r>
            <a:r>
              <a:rPr lang="en-US" sz="1800" b="0" dirty="0">
                <a:solidFill>
                  <a:prstClr val="black"/>
                </a:solidFill>
                <a:latin typeface="Arial" pitchFamily="34" charset="0"/>
                <a:cs typeface="Arial" pitchFamily="34" charset="0"/>
              </a:rPr>
              <a:t>process for new joinees reduced to 2 weeks to become productive in Sprints</a:t>
            </a:r>
          </a:p>
          <a:p>
            <a:pPr>
              <a:buClr>
                <a:srgbClr val="0000FF"/>
              </a:buClr>
            </a:pPr>
            <a:endParaRPr lang="en-US" sz="1800" b="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631872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3657600" cy="457200"/>
          </a:xfrm>
        </p:spPr>
        <p:txBody>
          <a:bodyPr vert="horz" lIns="91440" tIns="45720" rIns="91440" bIns="45720" rtlCol="0" anchor="ctr">
            <a:normAutofit/>
          </a:bodyPr>
          <a:lstStyle/>
          <a:p>
            <a:pPr algn="l"/>
            <a:r>
              <a:rPr lang="en-IN" altLang="en-US" sz="2400" b="1" dirty="0">
                <a:solidFill>
                  <a:srgbClr val="0000FF"/>
                </a:solidFill>
                <a:latin typeface="Candara" panose="020E0502030303020204" pitchFamily="34" charset="0"/>
                <a:cs typeface="Calibri" panose="020F0502020204030204" pitchFamily="34" charset="0"/>
              </a:rPr>
              <a:t>Project </a:t>
            </a:r>
            <a:r>
              <a:rPr lang="en-IN" altLang="en-US" sz="2400" b="1" dirty="0" smtClean="0">
                <a:solidFill>
                  <a:srgbClr val="0000FF"/>
                </a:solidFill>
                <a:latin typeface="Candara" panose="020E0502030303020204" pitchFamily="34" charset="0"/>
                <a:cs typeface="Calibri" panose="020F0502020204030204" pitchFamily="34" charset="0"/>
              </a:rPr>
              <a:t>Details &amp; Scope</a:t>
            </a:r>
            <a:endParaRPr lang="en-IN" altLang="en-US" sz="2400" b="1" dirty="0">
              <a:solidFill>
                <a:srgbClr val="0000FF"/>
              </a:solidFill>
              <a:latin typeface="Candara" panose="020E0502030303020204" pitchFamily="34" charset="0"/>
              <a:cs typeface="Calibri" panose="020F0502020204030204" pitchFamily="34" charset="0"/>
            </a:endParaRPr>
          </a:p>
        </p:txBody>
      </p:sp>
      <p:sp>
        <p:nvSpPr>
          <p:cNvPr id="3" name="TextBox 2"/>
          <p:cNvSpPr txBox="1"/>
          <p:nvPr/>
        </p:nvSpPr>
        <p:spPr>
          <a:xfrm>
            <a:off x="365234" y="685800"/>
            <a:ext cx="7848600" cy="5078313"/>
          </a:xfrm>
          <a:prstGeom prst="rect">
            <a:avLst/>
          </a:prstGeom>
          <a:noFill/>
        </p:spPr>
        <p:txBody>
          <a:bodyPr wrap="square" rtlCol="0">
            <a:spAutoFit/>
          </a:bodyPr>
          <a:lstStyle/>
          <a:p>
            <a:r>
              <a:rPr lang="en-IN" b="1" u="sng" dirty="0">
                <a:latin typeface="Arial" pitchFamily="34" charset="0"/>
                <a:cs typeface="Arial" pitchFamily="34" charset="0"/>
              </a:rPr>
              <a:t>Care Management Domain</a:t>
            </a:r>
          </a:p>
          <a:p>
            <a:endParaRPr lang="en-IN" b="1" dirty="0" smtClean="0">
              <a:latin typeface="Arial" pitchFamily="34" charset="0"/>
              <a:cs typeface="Arial" pitchFamily="34" charset="0"/>
            </a:endParaRPr>
          </a:p>
          <a:p>
            <a:r>
              <a:rPr lang="en-IN" dirty="0" smtClean="0">
                <a:latin typeface="Arial" pitchFamily="34" charset="0"/>
                <a:cs typeface="Arial" pitchFamily="34" charset="0"/>
              </a:rPr>
              <a:t>LTSS, Utilization Management, </a:t>
            </a:r>
          </a:p>
          <a:p>
            <a:r>
              <a:rPr lang="en-IN" dirty="0" smtClean="0">
                <a:latin typeface="Arial" pitchFamily="34" charset="0"/>
                <a:cs typeface="Arial" pitchFamily="34" charset="0"/>
              </a:rPr>
              <a:t>Case Management Disease Management,</a:t>
            </a:r>
          </a:p>
          <a:p>
            <a:r>
              <a:rPr lang="en-IN" dirty="0" smtClean="0">
                <a:latin typeface="Arial" pitchFamily="34" charset="0"/>
                <a:cs typeface="Arial" pitchFamily="34" charset="0"/>
              </a:rPr>
              <a:t> Health &amp; Wellness, BH(Behavioural Health)and EAP are the major components of the Care Management Domain</a:t>
            </a:r>
          </a:p>
          <a:p>
            <a:endParaRPr lang="en-IN" dirty="0">
              <a:latin typeface="Arial" pitchFamily="34" charset="0"/>
              <a:cs typeface="Arial" pitchFamily="34" charset="0"/>
            </a:endParaRPr>
          </a:p>
          <a:p>
            <a:r>
              <a:rPr lang="en-IN" b="1" dirty="0">
                <a:solidFill>
                  <a:srgbClr val="0000FF"/>
                </a:solidFill>
                <a:latin typeface="Candara" panose="020E0502030303020204" pitchFamily="34" charset="0"/>
                <a:cs typeface="Calibri" panose="020F0502020204030204" pitchFamily="34" charset="0"/>
              </a:rPr>
              <a:t>LTSS-Long Term Services and </a:t>
            </a:r>
            <a:r>
              <a:rPr lang="en-IN" b="1" dirty="0" smtClean="0">
                <a:solidFill>
                  <a:srgbClr val="0000FF"/>
                </a:solidFill>
                <a:latin typeface="Candara" panose="020E0502030303020204" pitchFamily="34" charset="0"/>
                <a:cs typeface="Calibri" panose="020F0502020204030204" pitchFamily="34" charset="0"/>
              </a:rPr>
              <a:t>Support</a:t>
            </a:r>
          </a:p>
          <a:p>
            <a:endParaRPr lang="en-IN" b="1" dirty="0" smtClean="0">
              <a:solidFill>
                <a:srgbClr val="0000FF"/>
              </a:solidFill>
              <a:latin typeface="Candara" panose="020E0502030303020204" pitchFamily="34" charset="0"/>
              <a:cs typeface="Calibri" panose="020F0502020204030204" pitchFamily="34" charset="0"/>
            </a:endParaRPr>
          </a:p>
          <a:p>
            <a:r>
              <a:rPr lang="en-IN" dirty="0">
                <a:latin typeface="Arial" pitchFamily="34" charset="0"/>
                <a:cs typeface="Arial" pitchFamily="34" charset="0"/>
              </a:rPr>
              <a:t>LTSS  is a Medicaid product serving members to meet the need of Long term services and </a:t>
            </a:r>
            <a:r>
              <a:rPr lang="en-IN" dirty="0" smtClean="0">
                <a:latin typeface="Arial" pitchFamily="34" charset="0"/>
                <a:cs typeface="Arial" pitchFamily="34" charset="0"/>
              </a:rPr>
              <a:t>support.</a:t>
            </a:r>
          </a:p>
          <a:p>
            <a:endParaRPr lang="en-IN" dirty="0">
              <a:latin typeface="Arial" pitchFamily="34" charset="0"/>
              <a:cs typeface="Arial" pitchFamily="34" charset="0"/>
            </a:endParaRPr>
          </a:p>
          <a:p>
            <a:r>
              <a:rPr lang="en-IN" dirty="0">
                <a:latin typeface="Arial" pitchFamily="34" charset="0"/>
                <a:cs typeface="Arial" pitchFamily="34" charset="0"/>
              </a:rPr>
              <a:t>It is a Home and Community based services provided through Medicaid for Individuals who are deemed chronically disabled and /or elderly that requires on going services and supports to meet their functional and medical </a:t>
            </a:r>
            <a:r>
              <a:rPr lang="en-IN" dirty="0" smtClean="0">
                <a:latin typeface="Arial" pitchFamily="34" charset="0"/>
                <a:cs typeface="Arial" pitchFamily="34" charset="0"/>
              </a:rPr>
              <a:t>needs.</a:t>
            </a:r>
            <a:endParaRPr lang="en-IN" b="1" dirty="0">
              <a:solidFill>
                <a:srgbClr val="0000FF"/>
              </a:solidFill>
              <a:latin typeface="Candara" panose="020E0502030303020204" pitchFamily="34" charset="0"/>
              <a:cs typeface="Calibri" panose="020F0502020204030204" pitchFamily="34" charset="0"/>
            </a:endParaRPr>
          </a:p>
          <a:p>
            <a:endParaRPr lang="en-IN" dirty="0">
              <a:latin typeface="Arial" pitchFamily="34" charset="0"/>
              <a:cs typeface="Arial" pitchFamily="34" charset="0"/>
            </a:endParaRPr>
          </a:p>
          <a:p>
            <a:endParaRPr lang="en-IN"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9334"/>
            <a:ext cx="2819400" cy="1781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p:nvPr/>
        </p:nvPicPr>
        <p:blipFill>
          <a:blip r:embed="rId4"/>
          <a:stretch>
            <a:fillRect/>
          </a:stretch>
        </p:blipFill>
        <p:spPr>
          <a:xfrm>
            <a:off x="5867400" y="4865275"/>
            <a:ext cx="2667000" cy="1752600"/>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3657600" cy="609600"/>
          </a:xfrm>
        </p:spPr>
        <p:txBody>
          <a:bodyPr vert="horz" lIns="91440" tIns="45720" rIns="91440" bIns="45720" rtlCol="0" anchor="ctr">
            <a:normAutofit fontScale="90000"/>
          </a:bodyPr>
          <a:lstStyle/>
          <a:p>
            <a:pPr algn="l"/>
            <a:r>
              <a:rPr lang="en-IN" altLang="en-US" sz="2400" b="1" dirty="0">
                <a:solidFill>
                  <a:srgbClr val="0000FF"/>
                </a:solidFill>
                <a:latin typeface="Candara" panose="020E0502030303020204" pitchFamily="34" charset="0"/>
                <a:cs typeface="Calibri" panose="020F0502020204030204" pitchFamily="34" charset="0"/>
              </a:rPr>
              <a:t>Project </a:t>
            </a:r>
            <a:r>
              <a:rPr lang="en-IN" altLang="en-US" sz="2400" b="1" dirty="0" smtClean="0">
                <a:solidFill>
                  <a:srgbClr val="0000FF"/>
                </a:solidFill>
                <a:latin typeface="Candara" panose="020E0502030303020204" pitchFamily="34" charset="0"/>
                <a:cs typeface="Calibri" panose="020F0502020204030204" pitchFamily="34" charset="0"/>
              </a:rPr>
              <a:t>Details &amp; Scope  </a:t>
            </a:r>
            <a:r>
              <a:rPr lang="en-IN" altLang="en-US" sz="2400" b="1" dirty="0" err="1" smtClean="0">
                <a:solidFill>
                  <a:srgbClr val="0000FF"/>
                </a:solidFill>
                <a:latin typeface="Candara" panose="020E0502030303020204" pitchFamily="34" charset="0"/>
                <a:cs typeface="Calibri" panose="020F0502020204030204" pitchFamily="34" charset="0"/>
              </a:rPr>
              <a:t>contd</a:t>
            </a:r>
            <a:r>
              <a:rPr lang="en-IN" altLang="en-US" sz="2400" b="1" dirty="0" smtClean="0">
                <a:solidFill>
                  <a:srgbClr val="0000FF"/>
                </a:solidFill>
                <a:latin typeface="Candara" panose="020E0502030303020204" pitchFamily="34" charset="0"/>
                <a:cs typeface="Calibri" panose="020F0502020204030204" pitchFamily="34" charset="0"/>
              </a:rPr>
              <a:t>…</a:t>
            </a:r>
            <a:endParaRPr lang="en-IN" altLang="en-US" sz="2400" b="1" dirty="0">
              <a:solidFill>
                <a:srgbClr val="0000FF"/>
              </a:solidFill>
              <a:latin typeface="Candara" panose="020E0502030303020204" pitchFamily="34" charset="0"/>
              <a:cs typeface="Calibri" panose="020F0502020204030204" pitchFamily="34" charset="0"/>
            </a:endParaRPr>
          </a:p>
        </p:txBody>
      </p:sp>
      <p:sp>
        <p:nvSpPr>
          <p:cNvPr id="3" name="TextBox 2"/>
          <p:cNvSpPr txBox="1"/>
          <p:nvPr/>
        </p:nvSpPr>
        <p:spPr>
          <a:xfrm>
            <a:off x="365234" y="685800"/>
            <a:ext cx="7848600" cy="5632311"/>
          </a:xfrm>
          <a:prstGeom prst="rect">
            <a:avLst/>
          </a:prstGeom>
          <a:noFill/>
        </p:spPr>
        <p:txBody>
          <a:bodyPr wrap="square" rtlCol="0">
            <a:spAutoFit/>
          </a:bodyPr>
          <a:lstStyle/>
          <a:p>
            <a:r>
              <a:rPr lang="en-IN" b="1" dirty="0">
                <a:solidFill>
                  <a:srgbClr val="0000FF"/>
                </a:solidFill>
              </a:rPr>
              <a:t>CMDM(Healthy Innovations platform</a:t>
            </a:r>
            <a:r>
              <a:rPr lang="en-IN" b="1" dirty="0" smtClean="0">
                <a:solidFill>
                  <a:srgbClr val="0000FF"/>
                </a:solidFill>
              </a:rPr>
              <a:t>)</a:t>
            </a:r>
            <a:endParaRPr lang="en-IN" dirty="0">
              <a:latin typeface="Arial" pitchFamily="34" charset="0"/>
              <a:cs typeface="Arial" pitchFamily="34" charset="0"/>
            </a:endParaRPr>
          </a:p>
          <a:p>
            <a:r>
              <a:rPr lang="en-IN" dirty="0">
                <a:latin typeface="Arial" pitchFamily="34" charset="0"/>
                <a:cs typeface="Arial" pitchFamily="34" charset="0"/>
              </a:rPr>
              <a:t>Multi-disciplinary, nurse-led clinical support for members, during and following hospitalizations, or for those with certain chronic conditions, such as asthma, diabetes, and chronic obstructive pulmonary disorder, etc. Case management includes specialized staff for behavioural health, social work, transplant/bariatric and oncology.</a:t>
            </a:r>
          </a:p>
          <a:p>
            <a:endParaRPr lang="en-IN" dirty="0"/>
          </a:p>
          <a:p>
            <a:r>
              <a:rPr lang="en-IN" dirty="0" smtClean="0"/>
              <a:t>Case </a:t>
            </a:r>
            <a:r>
              <a:rPr lang="en-IN" dirty="0"/>
              <a:t>Management is a collaborative process of member support that evaluates , develops , implements and coordinates options, resources , and services</a:t>
            </a:r>
            <a:r>
              <a:rPr lang="en-IN" dirty="0" smtClean="0"/>
              <a:t>.</a:t>
            </a:r>
          </a:p>
          <a:p>
            <a:endParaRPr lang="en-IN" dirty="0"/>
          </a:p>
          <a:p>
            <a:r>
              <a:rPr lang="en-IN" dirty="0"/>
              <a:t>Nurse case managers educate support members to empower self-reliance in best managing their Health. It includes working one-on–one with members, their families, and other members of the interdisciplinary care team</a:t>
            </a:r>
            <a:r>
              <a:rPr lang="en-IN" dirty="0" smtClean="0"/>
              <a:t>.</a:t>
            </a:r>
          </a:p>
          <a:p>
            <a:endParaRPr lang="en-IN" dirty="0"/>
          </a:p>
          <a:p>
            <a:r>
              <a:rPr lang="en-IN" dirty="0"/>
              <a:t>Through Case Management, members understand their options , access available services, and participate in managing their health care needs</a:t>
            </a:r>
            <a:r>
              <a:rPr lang="en-IN" dirty="0" smtClean="0"/>
              <a:t>.</a:t>
            </a:r>
          </a:p>
          <a:p>
            <a:endParaRPr lang="en-IN" dirty="0"/>
          </a:p>
          <a:p>
            <a:r>
              <a:rPr lang="en-IN" dirty="0"/>
              <a:t>So finally Case management helps members create and achieve personalized goals to optimize their health and  also get quality healthy care by use of their benefits.</a:t>
            </a:r>
          </a:p>
          <a:p>
            <a:endParaRPr lang="en-IN" dirty="0">
              <a:solidFill>
                <a:prstClr val="black"/>
              </a:solidFill>
            </a:endParaRPr>
          </a:p>
        </p:txBody>
      </p:sp>
    </p:spTree>
    <p:extLst>
      <p:ext uri="{BB962C8B-B14F-4D97-AF65-F5344CB8AC3E}">
        <p14:creationId xmlns:p14="http://schemas.microsoft.com/office/powerpoint/2010/main" val="32986111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23648"/>
            <a:ext cx="4038600" cy="457200"/>
          </a:xfrm>
        </p:spPr>
        <p:txBody>
          <a:bodyPr vert="horz" anchor="ctr">
            <a:normAutofit/>
          </a:bodyPr>
          <a:lstStyle/>
          <a:p>
            <a:pPr algn="l">
              <a:defRPr/>
            </a:pPr>
            <a:r>
              <a:rPr lang="en-US" sz="2400" b="1" dirty="0" smtClean="0">
                <a:solidFill>
                  <a:srgbClr val="0000FF"/>
                </a:solidFill>
                <a:latin typeface="Candara" panose="020E0502030303020204" pitchFamily="34" charset="0"/>
                <a:cs typeface="Calibri" panose="020F0502020204030204" pitchFamily="34" charset="0"/>
              </a:rPr>
              <a:t>Contd…</a:t>
            </a:r>
          </a:p>
        </p:txBody>
      </p:sp>
      <p:sp>
        <p:nvSpPr>
          <p:cNvPr id="6" name="TextBox 5"/>
          <p:cNvSpPr txBox="1"/>
          <p:nvPr/>
        </p:nvSpPr>
        <p:spPr>
          <a:xfrm>
            <a:off x="152400" y="457200"/>
            <a:ext cx="8763000" cy="6186309"/>
          </a:xfrm>
          <a:prstGeom prst="rect">
            <a:avLst/>
          </a:prstGeom>
          <a:noFill/>
        </p:spPr>
        <p:txBody>
          <a:bodyPr wrap="square" rtlCol="0">
            <a:spAutoFit/>
          </a:bodyPr>
          <a:lstStyle/>
          <a:p>
            <a:r>
              <a:rPr lang="en-IN" dirty="0" smtClean="0">
                <a:latin typeface="Arial" pitchFamily="34" charset="0"/>
                <a:cs typeface="Arial" pitchFamily="34" charset="0"/>
              </a:rPr>
              <a:t>As </a:t>
            </a:r>
            <a:r>
              <a:rPr lang="en-IN" dirty="0">
                <a:latin typeface="Arial" pitchFamily="34" charset="0"/>
                <a:cs typeface="Arial" pitchFamily="34" charset="0"/>
              </a:rPr>
              <a:t>part of new CMDM application (product) development the below two sub-products </a:t>
            </a:r>
            <a:r>
              <a:rPr lang="en-IN" dirty="0" smtClean="0">
                <a:latin typeface="Arial" pitchFamily="34" charset="0"/>
                <a:cs typeface="Arial" pitchFamily="34" charset="0"/>
              </a:rPr>
              <a:t>are delivered as </a:t>
            </a:r>
            <a:r>
              <a:rPr lang="en-IN" dirty="0">
                <a:latin typeface="Arial" pitchFamily="34" charset="0"/>
                <a:cs typeface="Arial" pitchFamily="34" charset="0"/>
              </a:rPr>
              <a:t>part of </a:t>
            </a:r>
            <a:r>
              <a:rPr lang="en-IN" dirty="0" smtClean="0">
                <a:latin typeface="Arial" pitchFamily="34" charset="0"/>
                <a:cs typeface="Arial" pitchFamily="34" charset="0"/>
              </a:rPr>
              <a:t>Wave-1</a:t>
            </a:r>
            <a:endParaRPr lang="en-IN" dirty="0">
              <a:latin typeface="Arial" pitchFamily="34" charset="0"/>
              <a:cs typeface="Arial" pitchFamily="34" charset="0"/>
            </a:endParaRPr>
          </a:p>
          <a:p>
            <a:pPr marL="285750" lvl="0" indent="-285750">
              <a:buFont typeface="Wingdings" pitchFamily="2" charset="2"/>
              <a:buChar char="§"/>
            </a:pPr>
            <a:r>
              <a:rPr lang="en-US" dirty="0">
                <a:latin typeface="Arial" pitchFamily="34" charset="0"/>
                <a:cs typeface="Arial" pitchFamily="34" charset="0"/>
              </a:rPr>
              <a:t>Cmproductadmin</a:t>
            </a:r>
            <a:endParaRPr lang="en-IN" dirty="0">
              <a:latin typeface="Arial" pitchFamily="34" charset="0"/>
              <a:cs typeface="Arial" pitchFamily="34" charset="0"/>
            </a:endParaRPr>
          </a:p>
          <a:p>
            <a:pPr marL="285750" lvl="0" indent="-285750">
              <a:buFont typeface="Wingdings" pitchFamily="2" charset="2"/>
              <a:buChar char="§"/>
            </a:pPr>
            <a:r>
              <a:rPr lang="en-US" dirty="0">
                <a:latin typeface="Arial" pitchFamily="34" charset="0"/>
                <a:cs typeface="Arial" pitchFamily="34" charset="0"/>
              </a:rPr>
              <a:t>Cmproduct</a:t>
            </a:r>
            <a:endParaRPr lang="en-IN" dirty="0">
              <a:latin typeface="Arial" pitchFamily="34" charset="0"/>
              <a:cs typeface="Arial" pitchFamily="34" charset="0"/>
            </a:endParaRPr>
          </a:p>
          <a:p>
            <a:r>
              <a:rPr lang="en-IN" b="1" u="sng" dirty="0" smtClean="0">
                <a:latin typeface="Arial" pitchFamily="34" charset="0"/>
                <a:cs typeface="Arial" pitchFamily="34" charset="0"/>
              </a:rPr>
              <a:t>USE CASES</a:t>
            </a:r>
          </a:p>
          <a:p>
            <a:pPr marL="285750" indent="-285750">
              <a:buFont typeface="Wingdings" pitchFamily="2" charset="2"/>
              <a:buChar char="ü"/>
            </a:pPr>
            <a:r>
              <a:rPr lang="en-US" dirty="0">
                <a:latin typeface="Arial" pitchFamily="34" charset="0"/>
                <a:cs typeface="Arial" pitchFamily="34" charset="0"/>
              </a:rPr>
              <a:t>This product will take care of the below activities (Use Cases) performed by different user / user groups (Case Admin, Case Manager, case supervisor, ENROLLMENT SPECIALIST etc., ) </a:t>
            </a:r>
            <a:r>
              <a:rPr lang="en-IN" dirty="0" smtClean="0">
                <a:latin typeface="Arial" pitchFamily="34" charset="0"/>
                <a:cs typeface="Arial" pitchFamily="34" charset="0"/>
              </a:rPr>
              <a:t>Member </a:t>
            </a:r>
            <a:r>
              <a:rPr lang="en-IN" dirty="0">
                <a:latin typeface="Arial" pitchFamily="34" charset="0"/>
                <a:cs typeface="Arial" pitchFamily="34" charset="0"/>
              </a:rPr>
              <a:t>Identification (manual) process</a:t>
            </a:r>
          </a:p>
          <a:p>
            <a:pPr marL="285750" lvl="0" indent="-285750">
              <a:buFont typeface="Wingdings" pitchFamily="2" charset="2"/>
              <a:buChar char="ü"/>
            </a:pPr>
            <a:r>
              <a:rPr lang="en-IN" dirty="0">
                <a:latin typeface="Arial" pitchFamily="34" charset="0"/>
                <a:cs typeface="Arial" pitchFamily="34" charset="0"/>
              </a:rPr>
              <a:t>Case Assignment  </a:t>
            </a:r>
          </a:p>
          <a:p>
            <a:pPr lvl="2"/>
            <a:r>
              <a:rPr lang="en-US" dirty="0">
                <a:latin typeface="Arial" pitchFamily="34" charset="0"/>
                <a:cs typeface="Arial" pitchFamily="34" charset="0"/>
              </a:rPr>
              <a:t>(Navigator) Create (Open) Case</a:t>
            </a:r>
            <a:endParaRPr lang="en-IN" dirty="0">
              <a:latin typeface="Arial" pitchFamily="34" charset="0"/>
              <a:cs typeface="Arial" pitchFamily="34" charset="0"/>
            </a:endParaRPr>
          </a:p>
          <a:p>
            <a:pPr lvl="2"/>
            <a:r>
              <a:rPr lang="en-US" dirty="0">
                <a:latin typeface="Arial" pitchFamily="34" charset="0"/>
                <a:cs typeface="Arial" pitchFamily="34" charset="0"/>
              </a:rPr>
              <a:t>(System) Assign Case to CM</a:t>
            </a:r>
            <a:endParaRPr lang="en-IN" dirty="0">
              <a:latin typeface="Arial" pitchFamily="34" charset="0"/>
              <a:cs typeface="Arial" pitchFamily="34" charset="0"/>
            </a:endParaRPr>
          </a:p>
          <a:p>
            <a:pPr marL="285750" lvl="0" indent="-285750">
              <a:buFont typeface="Wingdings" pitchFamily="2" charset="2"/>
              <a:buChar char="ü"/>
            </a:pPr>
            <a:r>
              <a:rPr lang="en-IN" dirty="0">
                <a:latin typeface="Arial" pitchFamily="34" charset="0"/>
                <a:cs typeface="Arial" pitchFamily="34" charset="0"/>
              </a:rPr>
              <a:t>Initial Outreach </a:t>
            </a:r>
          </a:p>
          <a:p>
            <a:pPr lvl="2"/>
            <a:r>
              <a:rPr lang="en-IN" dirty="0">
                <a:latin typeface="Arial" pitchFamily="34" charset="0"/>
                <a:cs typeface="Arial" pitchFamily="34" charset="0"/>
              </a:rPr>
              <a:t>(BH CM) Schedule Initial Outreach</a:t>
            </a:r>
          </a:p>
          <a:p>
            <a:pPr lvl="2"/>
            <a:r>
              <a:rPr lang="en-IN" dirty="0">
                <a:latin typeface="Arial" pitchFamily="34" charset="0"/>
                <a:cs typeface="Arial" pitchFamily="34" charset="0"/>
              </a:rPr>
              <a:t>(BH CM) Complete Initial Outreach (Call) &amp; Assessment</a:t>
            </a:r>
          </a:p>
          <a:p>
            <a:pPr lvl="2"/>
            <a:r>
              <a:rPr lang="en-IN" dirty="0">
                <a:latin typeface="Arial" pitchFamily="34" charset="0"/>
                <a:cs typeface="Arial" pitchFamily="34" charset="0"/>
              </a:rPr>
              <a:t>(BH CM) Schedule Follow Up</a:t>
            </a:r>
          </a:p>
          <a:p>
            <a:pPr marL="285750" lvl="0" indent="-285750">
              <a:buFont typeface="Wingdings" pitchFamily="2" charset="2"/>
              <a:buChar char="ü"/>
            </a:pPr>
            <a:r>
              <a:rPr lang="en-IN" dirty="0">
                <a:latin typeface="Arial" pitchFamily="34" charset="0"/>
                <a:cs typeface="Arial" pitchFamily="34" charset="0"/>
              </a:rPr>
              <a:t>Care Plan Development  </a:t>
            </a:r>
          </a:p>
          <a:p>
            <a:pPr marL="285750" indent="-285750">
              <a:buFont typeface="Wingdings" pitchFamily="2" charset="2"/>
              <a:buChar char="ü"/>
            </a:pPr>
            <a:r>
              <a:rPr lang="en-IN" dirty="0">
                <a:latin typeface="Arial" pitchFamily="34" charset="0"/>
                <a:cs typeface="Arial" pitchFamily="34" charset="0"/>
              </a:rPr>
              <a:t>Create Care Plan: Goals, Interventions and Barriers</a:t>
            </a:r>
          </a:p>
          <a:p>
            <a:pPr marL="285750" lvl="0" indent="-285750">
              <a:buFont typeface="Wingdings" pitchFamily="2" charset="2"/>
              <a:buChar char="ü"/>
            </a:pPr>
            <a:r>
              <a:rPr lang="en-IN" dirty="0" err="1">
                <a:latin typeface="Arial" pitchFamily="34" charset="0"/>
                <a:cs typeface="Arial" pitchFamily="34" charset="0"/>
              </a:rPr>
              <a:t>Ongoing</a:t>
            </a:r>
            <a:r>
              <a:rPr lang="en-IN" dirty="0">
                <a:latin typeface="Arial" pitchFamily="34" charset="0"/>
                <a:cs typeface="Arial" pitchFamily="34" charset="0"/>
              </a:rPr>
              <a:t> Care Management </a:t>
            </a:r>
          </a:p>
          <a:p>
            <a:pPr lvl="2"/>
            <a:r>
              <a:rPr lang="en-IN" dirty="0">
                <a:latin typeface="Arial" pitchFamily="34" charset="0"/>
                <a:cs typeface="Arial" pitchFamily="34" charset="0"/>
              </a:rPr>
              <a:t>Complete Follow Up </a:t>
            </a:r>
          </a:p>
          <a:p>
            <a:pPr lvl="2"/>
            <a:r>
              <a:rPr lang="en-IN" dirty="0">
                <a:latin typeface="Arial" pitchFamily="34" charset="0"/>
                <a:cs typeface="Arial" pitchFamily="34" charset="0"/>
              </a:rPr>
              <a:t>Reassess Member</a:t>
            </a:r>
          </a:p>
          <a:p>
            <a:pPr lvl="2"/>
            <a:r>
              <a:rPr lang="en-IN" dirty="0">
                <a:latin typeface="Arial" pitchFamily="34" charset="0"/>
                <a:cs typeface="Arial" pitchFamily="34" charset="0"/>
              </a:rPr>
              <a:t>Update Care Plan</a:t>
            </a:r>
          </a:p>
          <a:p>
            <a:pPr marL="285750" lvl="0" indent="-285750">
              <a:buFont typeface="Wingdings" pitchFamily="2" charset="2"/>
              <a:buChar char="ü"/>
            </a:pPr>
            <a:r>
              <a:rPr lang="en-IN" dirty="0">
                <a:latin typeface="Arial" pitchFamily="34" charset="0"/>
                <a:cs typeface="Arial" pitchFamily="34" charset="0"/>
              </a:rPr>
              <a:t>Case </a:t>
            </a:r>
            <a:r>
              <a:rPr lang="en-IN" dirty="0" smtClean="0">
                <a:latin typeface="Arial" pitchFamily="34" charset="0"/>
                <a:cs typeface="Arial" pitchFamily="34" charset="0"/>
              </a:rPr>
              <a:t>Closure</a:t>
            </a:r>
            <a:endParaRPr lang="en-IN" dirty="0">
              <a:latin typeface="Arial" pitchFamily="34" charset="0"/>
              <a:cs typeface="Arial" pitchFamily="34" charset="0"/>
            </a:endParaRPr>
          </a:p>
        </p:txBody>
      </p:sp>
    </p:spTree>
    <p:extLst>
      <p:ext uri="{BB962C8B-B14F-4D97-AF65-F5344CB8AC3E}">
        <p14:creationId xmlns:p14="http://schemas.microsoft.com/office/powerpoint/2010/main" val="13606191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p:nvSpPr>
        <p:spPr>
          <a:xfrm>
            <a:off x="240445" y="86325"/>
            <a:ext cx="8357865" cy="461665"/>
          </a:xfrm>
          <a:prstGeom prst="rect">
            <a:avLst/>
          </a:prstGeom>
        </p:spPr>
        <p:txBody>
          <a:bodyPr vert="horz" lIns="91440" tIns="45720" rIns="91440" bIns="45720" rtlCol="0" anchor="ctr">
            <a:normAutofit/>
          </a:bodyPr>
          <a:lstStyle>
            <a:lvl1pPr>
              <a:spcBef>
                <a:spcPct val="0"/>
              </a:spcBef>
              <a:buNone/>
              <a:defRPr sz="2400" b="1">
                <a:solidFill>
                  <a:srgbClr val="0000FF"/>
                </a:solidFill>
                <a:latin typeface="Candara" panose="020E0502030303020204" pitchFamily="34" charset="0"/>
                <a:ea typeface="+mj-ea"/>
                <a:cs typeface="Calibri" panose="020F0502020204030204" pitchFamily="34" charset="0"/>
              </a:defRPr>
            </a:lvl1pPr>
          </a:lstStyle>
          <a:p>
            <a:r>
              <a:rPr lang="en-US" dirty="0"/>
              <a:t>Technical Expertise : Java / Nimbus</a:t>
            </a:r>
          </a:p>
        </p:txBody>
      </p:sp>
      <p:sp>
        <p:nvSpPr>
          <p:cNvPr id="18" name="Rectangle 17"/>
          <p:cNvSpPr>
            <a:spLocks noChangeArrowheads="1"/>
          </p:cNvSpPr>
          <p:nvPr/>
        </p:nvSpPr>
        <p:spPr bwMode="auto">
          <a:xfrm>
            <a:off x="247426" y="3275816"/>
            <a:ext cx="2733675" cy="315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rtl="0" fontAlgn="base">
              <a:spcBef>
                <a:spcPct val="0"/>
              </a:spcBef>
              <a:spcAft>
                <a:spcPct val="0"/>
              </a:spcAft>
              <a:defRPr sz="2200" kern="1200">
                <a:solidFill>
                  <a:schemeClr val="tx1"/>
                </a:solidFill>
                <a:latin typeface="Arial" charset="0"/>
                <a:ea typeface="+mn-ea"/>
                <a:cs typeface="+mn-cs"/>
              </a:defRPr>
            </a:lvl1pPr>
            <a:lvl2pPr marL="457200" algn="ctr" rtl="0" fontAlgn="base">
              <a:spcBef>
                <a:spcPct val="0"/>
              </a:spcBef>
              <a:spcAft>
                <a:spcPct val="0"/>
              </a:spcAft>
              <a:defRPr sz="2200" kern="1200">
                <a:solidFill>
                  <a:schemeClr val="tx1"/>
                </a:solidFill>
                <a:latin typeface="Arial" charset="0"/>
                <a:ea typeface="+mn-ea"/>
                <a:cs typeface="+mn-cs"/>
              </a:defRPr>
            </a:lvl2pPr>
            <a:lvl3pPr marL="914400" algn="ctr" rtl="0" fontAlgn="base">
              <a:spcBef>
                <a:spcPct val="0"/>
              </a:spcBef>
              <a:spcAft>
                <a:spcPct val="0"/>
              </a:spcAft>
              <a:defRPr sz="2200" kern="1200">
                <a:solidFill>
                  <a:schemeClr val="tx1"/>
                </a:solidFill>
                <a:latin typeface="Arial" charset="0"/>
                <a:ea typeface="+mn-ea"/>
                <a:cs typeface="+mn-cs"/>
              </a:defRPr>
            </a:lvl3pPr>
            <a:lvl4pPr marL="1371600" algn="ctr" rtl="0" fontAlgn="base">
              <a:spcBef>
                <a:spcPct val="0"/>
              </a:spcBef>
              <a:spcAft>
                <a:spcPct val="0"/>
              </a:spcAft>
              <a:defRPr sz="2200" kern="1200">
                <a:solidFill>
                  <a:schemeClr val="tx1"/>
                </a:solidFill>
                <a:latin typeface="Arial" charset="0"/>
                <a:ea typeface="+mn-ea"/>
                <a:cs typeface="+mn-cs"/>
              </a:defRPr>
            </a:lvl4pPr>
            <a:lvl5pPr marL="1828800" algn="ctr"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a:lstStyle>
          <a:p>
            <a:pPr marL="171450" indent="-171450" algn="l" eaLnBrk="0" hangingPunct="0">
              <a:spcBef>
                <a:spcPct val="30000"/>
              </a:spcBef>
              <a:buClr>
                <a:srgbClr val="5C8727"/>
              </a:buClr>
              <a:buFontTx/>
              <a:buChar char="•"/>
            </a:pPr>
            <a:r>
              <a:rPr lang="en-US" sz="1400" dirty="0" smtClean="0">
                <a:solidFill>
                  <a:srgbClr val="000000"/>
                </a:solidFill>
                <a:latin typeface="+mn-lt"/>
                <a:cs typeface="Calibri" pitchFamily="34" charset="0"/>
              </a:rPr>
              <a:t>Java – new practice from scratch in Dec 2017</a:t>
            </a:r>
          </a:p>
          <a:p>
            <a:pPr marL="171450" indent="-171450" algn="l" eaLnBrk="0" hangingPunct="0">
              <a:spcBef>
                <a:spcPct val="30000"/>
              </a:spcBef>
              <a:buClr>
                <a:srgbClr val="5C8727"/>
              </a:buClr>
              <a:buFontTx/>
              <a:buChar char="•"/>
            </a:pPr>
            <a:r>
              <a:rPr lang="en-US" sz="1400" dirty="0" smtClean="0">
                <a:solidFill>
                  <a:srgbClr val="000000"/>
                </a:solidFill>
                <a:latin typeface="+mn-lt"/>
                <a:cs typeface="Calibri" pitchFamily="34" charset="0"/>
              </a:rPr>
              <a:t>Framework was slow to build and had poor reference docs</a:t>
            </a:r>
          </a:p>
          <a:p>
            <a:pPr marL="171450" indent="-171450" algn="l" eaLnBrk="0" hangingPunct="0">
              <a:spcBef>
                <a:spcPct val="30000"/>
              </a:spcBef>
              <a:buClr>
                <a:srgbClr val="5C8727"/>
              </a:buClr>
              <a:buFontTx/>
              <a:buChar char="•"/>
            </a:pPr>
            <a:r>
              <a:rPr lang="en-US" sz="1400" dirty="0" smtClean="0">
                <a:solidFill>
                  <a:srgbClr val="000000"/>
                </a:solidFill>
                <a:latin typeface="+mn-lt"/>
                <a:cs typeface="Calibri" pitchFamily="34" charset="0"/>
              </a:rPr>
              <a:t>The team had to learn the framework and apply it simultaneously while delivering user stories</a:t>
            </a:r>
          </a:p>
          <a:p>
            <a:pPr marL="171450" indent="-171450" algn="l" eaLnBrk="0" hangingPunct="0">
              <a:spcBef>
                <a:spcPct val="30000"/>
              </a:spcBef>
              <a:buClr>
                <a:srgbClr val="5C8727"/>
              </a:buClr>
              <a:buFontTx/>
              <a:buChar char="•"/>
            </a:pPr>
            <a:r>
              <a:rPr lang="en-US" sz="1400" dirty="0" smtClean="0">
                <a:solidFill>
                  <a:srgbClr val="000000"/>
                </a:solidFill>
                <a:latin typeface="+mn-lt"/>
                <a:cs typeface="Calibri" pitchFamily="34" charset="0"/>
              </a:rPr>
              <a:t>The team got trained on </a:t>
            </a:r>
            <a:r>
              <a:rPr lang="en-US" sz="1400" dirty="0" err="1" smtClean="0">
                <a:solidFill>
                  <a:srgbClr val="000000"/>
                </a:solidFill>
                <a:latin typeface="+mn-lt"/>
                <a:cs typeface="Calibri" pitchFamily="34" charset="0"/>
              </a:rPr>
              <a:t>MongoDB</a:t>
            </a:r>
            <a:r>
              <a:rPr lang="en-US" sz="1400" dirty="0">
                <a:solidFill>
                  <a:srgbClr val="000000"/>
                </a:solidFill>
                <a:latin typeface="+mn-lt"/>
                <a:cs typeface="Calibri" pitchFamily="34" charset="0"/>
              </a:rPr>
              <a:t> </a:t>
            </a:r>
            <a:r>
              <a:rPr lang="en-US" sz="1400" dirty="0" smtClean="0">
                <a:solidFill>
                  <a:srgbClr val="000000"/>
                </a:solidFill>
                <a:latin typeface="+mn-lt"/>
                <a:cs typeface="Calibri" pitchFamily="34" charset="0"/>
              </a:rPr>
              <a:t>during weekends to work on the applications</a:t>
            </a:r>
          </a:p>
          <a:p>
            <a:pPr marL="171450" indent="-171450" algn="l" eaLnBrk="0" hangingPunct="0">
              <a:spcBef>
                <a:spcPct val="30000"/>
              </a:spcBef>
              <a:buClr>
                <a:srgbClr val="5C8727"/>
              </a:buClr>
              <a:buFontTx/>
              <a:buChar char="•"/>
            </a:pPr>
            <a:r>
              <a:rPr lang="en-US" sz="1400" dirty="0" smtClean="0">
                <a:solidFill>
                  <a:srgbClr val="000000"/>
                </a:solidFill>
                <a:latin typeface="+mn-lt"/>
                <a:cs typeface="Calibri" pitchFamily="34" charset="0"/>
              </a:rPr>
              <a:t>Continuous training – Java 8, Selenium, Angular</a:t>
            </a:r>
          </a:p>
        </p:txBody>
      </p:sp>
      <p:sp>
        <p:nvSpPr>
          <p:cNvPr id="19" name="Rectangle 18"/>
          <p:cNvSpPr>
            <a:spLocks noChangeArrowheads="1"/>
          </p:cNvSpPr>
          <p:nvPr/>
        </p:nvSpPr>
        <p:spPr bwMode="auto">
          <a:xfrm>
            <a:off x="2981101" y="3286449"/>
            <a:ext cx="2843213" cy="293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ctr" rtl="0" fontAlgn="base">
              <a:spcBef>
                <a:spcPct val="0"/>
              </a:spcBef>
              <a:spcAft>
                <a:spcPct val="0"/>
              </a:spcAft>
              <a:defRPr sz="2200" kern="1200">
                <a:solidFill>
                  <a:schemeClr val="tx1"/>
                </a:solidFill>
                <a:latin typeface="Arial" charset="0"/>
                <a:ea typeface="+mn-ea"/>
                <a:cs typeface="+mn-cs"/>
              </a:defRPr>
            </a:lvl1pPr>
            <a:lvl2pPr marL="457200" algn="ctr" rtl="0" fontAlgn="base">
              <a:spcBef>
                <a:spcPct val="0"/>
              </a:spcBef>
              <a:spcAft>
                <a:spcPct val="0"/>
              </a:spcAft>
              <a:defRPr sz="2200" kern="1200">
                <a:solidFill>
                  <a:schemeClr val="tx1"/>
                </a:solidFill>
                <a:latin typeface="Arial" charset="0"/>
                <a:ea typeface="+mn-ea"/>
                <a:cs typeface="+mn-cs"/>
              </a:defRPr>
            </a:lvl2pPr>
            <a:lvl3pPr marL="914400" algn="ctr" rtl="0" fontAlgn="base">
              <a:spcBef>
                <a:spcPct val="0"/>
              </a:spcBef>
              <a:spcAft>
                <a:spcPct val="0"/>
              </a:spcAft>
              <a:defRPr sz="2200" kern="1200">
                <a:solidFill>
                  <a:schemeClr val="tx1"/>
                </a:solidFill>
                <a:latin typeface="Arial" charset="0"/>
                <a:ea typeface="+mn-ea"/>
                <a:cs typeface="+mn-cs"/>
              </a:defRPr>
            </a:lvl3pPr>
            <a:lvl4pPr marL="1371600" algn="ctr" rtl="0" fontAlgn="base">
              <a:spcBef>
                <a:spcPct val="0"/>
              </a:spcBef>
              <a:spcAft>
                <a:spcPct val="0"/>
              </a:spcAft>
              <a:defRPr sz="2200" kern="1200">
                <a:solidFill>
                  <a:schemeClr val="tx1"/>
                </a:solidFill>
                <a:latin typeface="Arial" charset="0"/>
                <a:ea typeface="+mn-ea"/>
                <a:cs typeface="+mn-cs"/>
              </a:defRPr>
            </a:lvl4pPr>
            <a:lvl5pPr marL="1828800" algn="ctr"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a:lstStyle>
          <a:p>
            <a:pPr marL="285750" indent="-285750" algn="l" eaLnBrk="0" hangingPunct="0">
              <a:spcBef>
                <a:spcPct val="30000"/>
              </a:spcBef>
              <a:buClr>
                <a:srgbClr val="5C8727"/>
              </a:buClr>
              <a:buFont typeface="Arial" pitchFamily="34" charset="0"/>
              <a:buChar char="•"/>
            </a:pPr>
            <a:r>
              <a:rPr lang="en-US" sz="1400" dirty="0" smtClean="0">
                <a:solidFill>
                  <a:srgbClr val="000000"/>
                </a:solidFill>
                <a:latin typeface="+mn-lt"/>
              </a:rPr>
              <a:t>Better onsite –offshore  communication with fine grained status reports and tight feedback loops</a:t>
            </a:r>
          </a:p>
          <a:p>
            <a:pPr marL="285750" indent="-285750" algn="l" eaLnBrk="0" hangingPunct="0">
              <a:spcBef>
                <a:spcPct val="30000"/>
              </a:spcBef>
              <a:buClr>
                <a:srgbClr val="5C8727"/>
              </a:buClr>
              <a:buFont typeface="Arial" pitchFamily="34" charset="0"/>
              <a:buChar char="•"/>
            </a:pPr>
            <a:r>
              <a:rPr lang="en-US" sz="1400" dirty="0" smtClean="0">
                <a:solidFill>
                  <a:srgbClr val="000000"/>
                </a:solidFill>
                <a:latin typeface="+mn-lt"/>
              </a:rPr>
              <a:t>Developer workflow checklists for better story analysis, estimates and delivery tracking</a:t>
            </a:r>
          </a:p>
          <a:p>
            <a:pPr marL="285750" indent="-285750" algn="l" eaLnBrk="0" hangingPunct="0">
              <a:spcBef>
                <a:spcPct val="30000"/>
              </a:spcBef>
              <a:buClr>
                <a:srgbClr val="5C8727"/>
              </a:buClr>
              <a:buFont typeface="Arial" pitchFamily="34" charset="0"/>
              <a:buChar char="•"/>
            </a:pPr>
            <a:r>
              <a:rPr lang="en-US" sz="1400" dirty="0" smtClean="0">
                <a:solidFill>
                  <a:srgbClr val="000000"/>
                </a:solidFill>
                <a:latin typeface="+mn-lt"/>
              </a:rPr>
              <a:t>Offshore QA to improve quality and reduce delays. </a:t>
            </a:r>
          </a:p>
          <a:p>
            <a:pPr marL="285750" indent="-285750" algn="l" eaLnBrk="0" hangingPunct="0">
              <a:spcBef>
                <a:spcPct val="30000"/>
              </a:spcBef>
              <a:buClr>
                <a:srgbClr val="5C8727"/>
              </a:buClr>
              <a:buFont typeface="Arial" pitchFamily="34" charset="0"/>
              <a:buChar char="•"/>
            </a:pPr>
            <a:r>
              <a:rPr lang="en-US" sz="1400" dirty="0" smtClean="0">
                <a:solidFill>
                  <a:srgbClr val="000000"/>
                </a:solidFill>
                <a:latin typeface="+mn-lt"/>
              </a:rPr>
              <a:t>Cross team training, lightning talks and story walk-throughs</a:t>
            </a:r>
          </a:p>
          <a:p>
            <a:pPr marL="285750" indent="-285750" algn="l" eaLnBrk="0" hangingPunct="0">
              <a:spcBef>
                <a:spcPct val="30000"/>
              </a:spcBef>
              <a:buClr>
                <a:srgbClr val="5C8727"/>
              </a:buClr>
              <a:buFont typeface="Arial" pitchFamily="34" charset="0"/>
              <a:buChar char="•"/>
            </a:pPr>
            <a:r>
              <a:rPr lang="en-US" sz="1400" dirty="0" smtClean="0">
                <a:solidFill>
                  <a:srgbClr val="000000"/>
                </a:solidFill>
                <a:latin typeface="+mn-lt"/>
              </a:rPr>
              <a:t>Sprint metrics and feedback </a:t>
            </a:r>
          </a:p>
        </p:txBody>
      </p:sp>
      <p:sp>
        <p:nvSpPr>
          <p:cNvPr id="20" name="Rectangle 19"/>
          <p:cNvSpPr>
            <a:spLocks noChangeArrowheads="1"/>
          </p:cNvSpPr>
          <p:nvPr/>
        </p:nvSpPr>
        <p:spPr bwMode="auto">
          <a:xfrm>
            <a:off x="5952901" y="3265183"/>
            <a:ext cx="2779713" cy="321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ctr" rtl="0" fontAlgn="base">
              <a:spcBef>
                <a:spcPct val="0"/>
              </a:spcBef>
              <a:spcAft>
                <a:spcPct val="0"/>
              </a:spcAft>
              <a:defRPr sz="2200" kern="1200">
                <a:solidFill>
                  <a:schemeClr val="tx1"/>
                </a:solidFill>
                <a:latin typeface="Arial" charset="0"/>
                <a:ea typeface="+mn-ea"/>
                <a:cs typeface="+mn-cs"/>
              </a:defRPr>
            </a:lvl1pPr>
            <a:lvl2pPr marL="457200" algn="ctr" rtl="0" fontAlgn="base">
              <a:spcBef>
                <a:spcPct val="0"/>
              </a:spcBef>
              <a:spcAft>
                <a:spcPct val="0"/>
              </a:spcAft>
              <a:defRPr sz="2200" kern="1200">
                <a:solidFill>
                  <a:schemeClr val="tx1"/>
                </a:solidFill>
                <a:latin typeface="Arial" charset="0"/>
                <a:ea typeface="+mn-ea"/>
                <a:cs typeface="+mn-cs"/>
              </a:defRPr>
            </a:lvl2pPr>
            <a:lvl3pPr marL="914400" algn="ctr" rtl="0" fontAlgn="base">
              <a:spcBef>
                <a:spcPct val="0"/>
              </a:spcBef>
              <a:spcAft>
                <a:spcPct val="0"/>
              </a:spcAft>
              <a:defRPr sz="2200" kern="1200">
                <a:solidFill>
                  <a:schemeClr val="tx1"/>
                </a:solidFill>
                <a:latin typeface="Arial" charset="0"/>
                <a:ea typeface="+mn-ea"/>
                <a:cs typeface="+mn-cs"/>
              </a:defRPr>
            </a:lvl3pPr>
            <a:lvl4pPr marL="1371600" algn="ctr" rtl="0" fontAlgn="base">
              <a:spcBef>
                <a:spcPct val="0"/>
              </a:spcBef>
              <a:spcAft>
                <a:spcPct val="0"/>
              </a:spcAft>
              <a:defRPr sz="2200" kern="1200">
                <a:solidFill>
                  <a:schemeClr val="tx1"/>
                </a:solidFill>
                <a:latin typeface="Arial" charset="0"/>
                <a:ea typeface="+mn-ea"/>
                <a:cs typeface="+mn-cs"/>
              </a:defRPr>
            </a:lvl4pPr>
            <a:lvl5pPr marL="1828800" algn="ctr"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a:lstStyle>
          <a:p>
            <a:pPr marL="171450" indent="-171450" algn="l" eaLnBrk="0" hangingPunct="0">
              <a:spcBef>
                <a:spcPct val="30000"/>
              </a:spcBef>
              <a:buClr>
                <a:srgbClr val="5C8727"/>
              </a:buClr>
              <a:buFontTx/>
              <a:buChar char="•"/>
            </a:pPr>
            <a:r>
              <a:rPr lang="en-US" sz="1400" dirty="0" smtClean="0">
                <a:solidFill>
                  <a:srgbClr val="000000"/>
                </a:solidFill>
                <a:latin typeface="+mn-lt"/>
              </a:rPr>
              <a:t>Ramped up from delivering small tasks to full features in 4 months</a:t>
            </a:r>
          </a:p>
          <a:p>
            <a:pPr marL="171450" indent="-171450" algn="l" eaLnBrk="0" hangingPunct="0">
              <a:spcBef>
                <a:spcPct val="30000"/>
              </a:spcBef>
              <a:buClr>
                <a:srgbClr val="5C8727"/>
              </a:buClr>
              <a:buFontTx/>
              <a:buChar char="•"/>
            </a:pPr>
            <a:r>
              <a:rPr lang="en-US" sz="1400" dirty="0" smtClean="0">
                <a:solidFill>
                  <a:srgbClr val="000000"/>
                </a:solidFill>
                <a:latin typeface="+mn-lt"/>
              </a:rPr>
              <a:t>Delivered complex features with BPM flows &amp; rest service integration</a:t>
            </a:r>
          </a:p>
          <a:p>
            <a:pPr marL="171450" indent="-171450" algn="l" eaLnBrk="0" hangingPunct="0">
              <a:spcBef>
                <a:spcPct val="30000"/>
              </a:spcBef>
              <a:buClr>
                <a:srgbClr val="5C8727"/>
              </a:buClr>
              <a:buFontTx/>
              <a:buChar char="•"/>
            </a:pPr>
            <a:r>
              <a:rPr lang="en-US" sz="1400" dirty="0" smtClean="0">
                <a:solidFill>
                  <a:srgbClr val="000000"/>
                </a:solidFill>
                <a:latin typeface="+mn-lt"/>
              </a:rPr>
              <a:t>Sprint velocity exceeded client expectations with a 20%  increase per quarter</a:t>
            </a:r>
          </a:p>
          <a:p>
            <a:pPr marL="171450" indent="-171450" algn="l" eaLnBrk="0" hangingPunct="0">
              <a:spcBef>
                <a:spcPct val="30000"/>
              </a:spcBef>
              <a:buClr>
                <a:srgbClr val="5C8727"/>
              </a:buClr>
              <a:buFontTx/>
              <a:buChar char="•"/>
            </a:pPr>
            <a:r>
              <a:rPr lang="en-US" sz="1400" dirty="0" smtClean="0">
                <a:solidFill>
                  <a:srgbClr val="000000"/>
                </a:solidFill>
                <a:latin typeface="+mn-lt"/>
              </a:rPr>
              <a:t>Reduced internal defect rate to near zero</a:t>
            </a:r>
          </a:p>
          <a:p>
            <a:pPr marL="171450" indent="-171450" algn="l" eaLnBrk="0" hangingPunct="0">
              <a:spcBef>
                <a:spcPct val="30000"/>
              </a:spcBef>
              <a:buClr>
                <a:srgbClr val="5C8727"/>
              </a:buClr>
              <a:buFontTx/>
              <a:buChar char="•"/>
            </a:pPr>
            <a:r>
              <a:rPr lang="en-US" sz="1400" dirty="0" smtClean="0">
                <a:solidFill>
                  <a:srgbClr val="000000"/>
                </a:solidFill>
                <a:latin typeface="+mn-lt"/>
              </a:rPr>
              <a:t>Additional scrum team in the works for new client application</a:t>
            </a:r>
          </a:p>
          <a:p>
            <a:pPr marL="171450" indent="-171450" algn="l" eaLnBrk="0" hangingPunct="0">
              <a:spcBef>
                <a:spcPct val="30000"/>
              </a:spcBef>
              <a:buClr>
                <a:srgbClr val="5C8727"/>
              </a:buClr>
              <a:buFontTx/>
              <a:buChar char="•"/>
            </a:pPr>
            <a:endParaRPr lang="en-US" sz="1400" dirty="0" smtClean="0">
              <a:solidFill>
                <a:srgbClr val="000000"/>
              </a:solidFill>
              <a:latin typeface="+mn-lt"/>
            </a:endParaRPr>
          </a:p>
        </p:txBody>
      </p:sp>
      <p:sp>
        <p:nvSpPr>
          <p:cNvPr id="21" name="Rectangle 20"/>
          <p:cNvSpPr>
            <a:spLocks noChangeArrowheads="1"/>
          </p:cNvSpPr>
          <p:nvPr/>
        </p:nvSpPr>
        <p:spPr bwMode="auto">
          <a:xfrm>
            <a:off x="323626" y="2799780"/>
            <a:ext cx="2530475"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ctr" rtl="0" fontAlgn="base">
              <a:spcBef>
                <a:spcPct val="0"/>
              </a:spcBef>
              <a:spcAft>
                <a:spcPct val="0"/>
              </a:spcAft>
              <a:defRPr sz="2200" kern="1200">
                <a:solidFill>
                  <a:schemeClr val="tx1"/>
                </a:solidFill>
                <a:latin typeface="Arial" charset="0"/>
                <a:ea typeface="+mn-ea"/>
                <a:cs typeface="+mn-cs"/>
              </a:defRPr>
            </a:lvl1pPr>
            <a:lvl2pPr marL="457200" algn="ctr" rtl="0" fontAlgn="base">
              <a:spcBef>
                <a:spcPct val="0"/>
              </a:spcBef>
              <a:spcAft>
                <a:spcPct val="0"/>
              </a:spcAft>
              <a:defRPr sz="2200" kern="1200">
                <a:solidFill>
                  <a:schemeClr val="tx1"/>
                </a:solidFill>
                <a:latin typeface="Arial" charset="0"/>
                <a:ea typeface="+mn-ea"/>
                <a:cs typeface="+mn-cs"/>
              </a:defRPr>
            </a:lvl2pPr>
            <a:lvl3pPr marL="914400" algn="ctr" rtl="0" fontAlgn="base">
              <a:spcBef>
                <a:spcPct val="0"/>
              </a:spcBef>
              <a:spcAft>
                <a:spcPct val="0"/>
              </a:spcAft>
              <a:defRPr sz="2200" kern="1200">
                <a:solidFill>
                  <a:schemeClr val="tx1"/>
                </a:solidFill>
                <a:latin typeface="Arial" charset="0"/>
                <a:ea typeface="+mn-ea"/>
                <a:cs typeface="+mn-cs"/>
              </a:defRPr>
            </a:lvl3pPr>
            <a:lvl4pPr marL="1371600" algn="ctr" rtl="0" fontAlgn="base">
              <a:spcBef>
                <a:spcPct val="0"/>
              </a:spcBef>
              <a:spcAft>
                <a:spcPct val="0"/>
              </a:spcAft>
              <a:defRPr sz="2200" kern="1200">
                <a:solidFill>
                  <a:schemeClr val="tx1"/>
                </a:solidFill>
                <a:latin typeface="Arial" charset="0"/>
                <a:ea typeface="+mn-ea"/>
                <a:cs typeface="+mn-cs"/>
              </a:defRPr>
            </a:lvl4pPr>
            <a:lvl5pPr marL="1828800" algn="ctr"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a:lstStyle>
          <a:p>
            <a:pPr>
              <a:buClr>
                <a:srgbClr val="FFFFFF"/>
              </a:buClr>
            </a:pPr>
            <a:r>
              <a:rPr lang="en-US" sz="1600" b="1" dirty="0" smtClean="0">
                <a:solidFill>
                  <a:srgbClr val="FFFFFF"/>
                </a:solidFill>
                <a:latin typeface="+mn-lt"/>
              </a:rPr>
              <a:t>Challenges</a:t>
            </a:r>
          </a:p>
        </p:txBody>
      </p:sp>
      <p:sp>
        <p:nvSpPr>
          <p:cNvPr id="22" name="Rectangle 21"/>
          <p:cNvSpPr>
            <a:spLocks noChangeArrowheads="1"/>
          </p:cNvSpPr>
          <p:nvPr/>
        </p:nvSpPr>
        <p:spPr bwMode="auto">
          <a:xfrm>
            <a:off x="3120801" y="2795497"/>
            <a:ext cx="2665413"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ctr" rtl="0" fontAlgn="base">
              <a:spcBef>
                <a:spcPct val="0"/>
              </a:spcBef>
              <a:spcAft>
                <a:spcPct val="0"/>
              </a:spcAft>
              <a:defRPr sz="2200" kern="1200">
                <a:solidFill>
                  <a:schemeClr val="tx1"/>
                </a:solidFill>
                <a:latin typeface="Arial" charset="0"/>
                <a:ea typeface="+mn-ea"/>
                <a:cs typeface="+mn-cs"/>
              </a:defRPr>
            </a:lvl1pPr>
            <a:lvl2pPr marL="457200" algn="ctr" rtl="0" fontAlgn="base">
              <a:spcBef>
                <a:spcPct val="0"/>
              </a:spcBef>
              <a:spcAft>
                <a:spcPct val="0"/>
              </a:spcAft>
              <a:defRPr sz="2200" kern="1200">
                <a:solidFill>
                  <a:schemeClr val="tx1"/>
                </a:solidFill>
                <a:latin typeface="Arial" charset="0"/>
                <a:ea typeface="+mn-ea"/>
                <a:cs typeface="+mn-cs"/>
              </a:defRPr>
            </a:lvl2pPr>
            <a:lvl3pPr marL="914400" algn="ctr" rtl="0" fontAlgn="base">
              <a:spcBef>
                <a:spcPct val="0"/>
              </a:spcBef>
              <a:spcAft>
                <a:spcPct val="0"/>
              </a:spcAft>
              <a:defRPr sz="2200" kern="1200">
                <a:solidFill>
                  <a:schemeClr val="tx1"/>
                </a:solidFill>
                <a:latin typeface="Arial" charset="0"/>
                <a:ea typeface="+mn-ea"/>
                <a:cs typeface="+mn-cs"/>
              </a:defRPr>
            </a:lvl3pPr>
            <a:lvl4pPr marL="1371600" algn="ctr" rtl="0" fontAlgn="base">
              <a:spcBef>
                <a:spcPct val="0"/>
              </a:spcBef>
              <a:spcAft>
                <a:spcPct val="0"/>
              </a:spcAft>
              <a:defRPr sz="2200" kern="1200">
                <a:solidFill>
                  <a:schemeClr val="tx1"/>
                </a:solidFill>
                <a:latin typeface="Arial" charset="0"/>
                <a:ea typeface="+mn-ea"/>
                <a:cs typeface="+mn-cs"/>
              </a:defRPr>
            </a:lvl4pPr>
            <a:lvl5pPr marL="1828800" algn="ctr"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a:lstStyle>
          <a:p>
            <a:pPr>
              <a:buClr>
                <a:srgbClr val="FFFFFF"/>
              </a:buClr>
            </a:pPr>
            <a:r>
              <a:rPr lang="en-US" sz="1600" b="1" dirty="0" smtClean="0">
                <a:solidFill>
                  <a:srgbClr val="FFFFFF"/>
                </a:solidFill>
                <a:latin typeface="+mn-lt"/>
              </a:rPr>
              <a:t>Strategy</a:t>
            </a:r>
          </a:p>
        </p:txBody>
      </p:sp>
      <p:sp>
        <p:nvSpPr>
          <p:cNvPr id="23" name="Rectangle 22"/>
          <p:cNvSpPr>
            <a:spLocks noChangeArrowheads="1"/>
          </p:cNvSpPr>
          <p:nvPr/>
        </p:nvSpPr>
        <p:spPr bwMode="auto">
          <a:xfrm>
            <a:off x="6011639" y="2802955"/>
            <a:ext cx="2530475"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ctr" rtl="0" fontAlgn="base">
              <a:spcBef>
                <a:spcPct val="0"/>
              </a:spcBef>
              <a:spcAft>
                <a:spcPct val="0"/>
              </a:spcAft>
              <a:defRPr sz="2200" kern="1200">
                <a:solidFill>
                  <a:schemeClr val="tx1"/>
                </a:solidFill>
                <a:latin typeface="Arial" charset="0"/>
                <a:ea typeface="+mn-ea"/>
                <a:cs typeface="+mn-cs"/>
              </a:defRPr>
            </a:lvl1pPr>
            <a:lvl2pPr marL="457200" algn="ctr" rtl="0" fontAlgn="base">
              <a:spcBef>
                <a:spcPct val="0"/>
              </a:spcBef>
              <a:spcAft>
                <a:spcPct val="0"/>
              </a:spcAft>
              <a:defRPr sz="2200" kern="1200">
                <a:solidFill>
                  <a:schemeClr val="tx1"/>
                </a:solidFill>
                <a:latin typeface="Arial" charset="0"/>
                <a:ea typeface="+mn-ea"/>
                <a:cs typeface="+mn-cs"/>
              </a:defRPr>
            </a:lvl2pPr>
            <a:lvl3pPr marL="914400" algn="ctr" rtl="0" fontAlgn="base">
              <a:spcBef>
                <a:spcPct val="0"/>
              </a:spcBef>
              <a:spcAft>
                <a:spcPct val="0"/>
              </a:spcAft>
              <a:defRPr sz="2200" kern="1200">
                <a:solidFill>
                  <a:schemeClr val="tx1"/>
                </a:solidFill>
                <a:latin typeface="Arial" charset="0"/>
                <a:ea typeface="+mn-ea"/>
                <a:cs typeface="+mn-cs"/>
              </a:defRPr>
            </a:lvl3pPr>
            <a:lvl4pPr marL="1371600" algn="ctr" rtl="0" fontAlgn="base">
              <a:spcBef>
                <a:spcPct val="0"/>
              </a:spcBef>
              <a:spcAft>
                <a:spcPct val="0"/>
              </a:spcAft>
              <a:defRPr sz="2200" kern="1200">
                <a:solidFill>
                  <a:schemeClr val="tx1"/>
                </a:solidFill>
                <a:latin typeface="Arial" charset="0"/>
                <a:ea typeface="+mn-ea"/>
                <a:cs typeface="+mn-cs"/>
              </a:defRPr>
            </a:lvl4pPr>
            <a:lvl5pPr marL="1828800" algn="ctr" rtl="0" fontAlgn="base">
              <a:spcBef>
                <a:spcPct val="0"/>
              </a:spcBef>
              <a:spcAft>
                <a:spcPct val="0"/>
              </a:spcAft>
              <a:defRPr sz="2200" kern="1200">
                <a:solidFill>
                  <a:schemeClr val="tx1"/>
                </a:solidFill>
                <a:latin typeface="Arial" charset="0"/>
                <a:ea typeface="+mn-ea"/>
                <a:cs typeface="+mn-cs"/>
              </a:defRPr>
            </a:lvl5pPr>
            <a:lvl6pPr marL="2286000" algn="l" defTabSz="914400" rtl="0" eaLnBrk="1" latinLnBrk="0" hangingPunct="1">
              <a:defRPr sz="2200" kern="1200">
                <a:solidFill>
                  <a:schemeClr val="tx1"/>
                </a:solidFill>
                <a:latin typeface="Arial" charset="0"/>
                <a:ea typeface="+mn-ea"/>
                <a:cs typeface="+mn-cs"/>
              </a:defRPr>
            </a:lvl6pPr>
            <a:lvl7pPr marL="2743200" algn="l" defTabSz="914400" rtl="0" eaLnBrk="1" latinLnBrk="0" hangingPunct="1">
              <a:defRPr sz="2200" kern="1200">
                <a:solidFill>
                  <a:schemeClr val="tx1"/>
                </a:solidFill>
                <a:latin typeface="Arial" charset="0"/>
                <a:ea typeface="+mn-ea"/>
                <a:cs typeface="+mn-cs"/>
              </a:defRPr>
            </a:lvl7pPr>
            <a:lvl8pPr marL="3200400" algn="l" defTabSz="914400" rtl="0" eaLnBrk="1" latinLnBrk="0" hangingPunct="1">
              <a:defRPr sz="2200" kern="1200">
                <a:solidFill>
                  <a:schemeClr val="tx1"/>
                </a:solidFill>
                <a:latin typeface="Arial" charset="0"/>
                <a:ea typeface="+mn-ea"/>
                <a:cs typeface="+mn-cs"/>
              </a:defRPr>
            </a:lvl8pPr>
            <a:lvl9pPr marL="3657600" algn="l" defTabSz="914400" rtl="0" eaLnBrk="1" latinLnBrk="0" hangingPunct="1">
              <a:defRPr sz="2200" kern="1200">
                <a:solidFill>
                  <a:schemeClr val="tx1"/>
                </a:solidFill>
                <a:latin typeface="Arial" charset="0"/>
                <a:ea typeface="+mn-ea"/>
                <a:cs typeface="+mn-cs"/>
              </a:defRPr>
            </a:lvl9pPr>
          </a:lstStyle>
          <a:p>
            <a:pPr>
              <a:buClr>
                <a:srgbClr val="FFFFFF"/>
              </a:buClr>
            </a:pPr>
            <a:r>
              <a:rPr lang="en-US" sz="1600" b="1" dirty="0" smtClean="0">
                <a:solidFill>
                  <a:srgbClr val="FFFFFF"/>
                </a:solidFill>
                <a:latin typeface="+mn-lt"/>
              </a:rPr>
              <a:t>Achievements</a:t>
            </a:r>
          </a:p>
        </p:txBody>
      </p:sp>
      <p:sp>
        <p:nvSpPr>
          <p:cNvPr id="25" name="Rectangle 24"/>
          <p:cNvSpPr/>
          <p:nvPr/>
        </p:nvSpPr>
        <p:spPr bwMode="auto">
          <a:xfrm>
            <a:off x="330450" y="654389"/>
            <a:ext cx="8191500" cy="2003026"/>
          </a:xfrm>
          <a:prstGeom prst="rect">
            <a:avLst/>
          </a:prstGeom>
          <a:solidFill>
            <a:schemeClr val="accent1">
              <a:lumMod val="20000"/>
              <a:lumOff val="80000"/>
            </a:schemeClr>
          </a:solidFill>
          <a:ln w="3175" cap="flat" cmpd="sng" algn="ctr">
            <a:solidFill>
              <a:schemeClr val="tx1"/>
            </a:solidFill>
            <a:prstDash val="solid"/>
            <a:round/>
            <a:headEnd type="none" w="med" len="med"/>
            <a:tailEnd type="none" w="med" len="med"/>
          </a:ln>
          <a:effec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1"/>
            <a:r>
              <a:rPr lang="en-US" sz="1600" dirty="0" smtClean="0">
                <a:latin typeface="Calibri" pitchFamily="34" charset="0"/>
                <a:cs typeface="Calibri" pitchFamily="34" charset="0"/>
              </a:rPr>
              <a:t>Project Nimbus supports Anthem’s next generation care management platform</a:t>
            </a:r>
          </a:p>
          <a:p>
            <a:pPr marL="0" lvl="1"/>
            <a:endParaRPr lang="en-US" sz="1600" dirty="0" smtClean="0">
              <a:latin typeface="Calibri" pitchFamily="34" charset="0"/>
              <a:cs typeface="Calibri" pitchFamily="34" charset="0"/>
            </a:endParaRPr>
          </a:p>
          <a:p>
            <a:pPr marL="285750" lvl="1" indent="-285750">
              <a:buFont typeface="Arial" pitchFamily="34" charset="0"/>
              <a:buChar char="•"/>
            </a:pPr>
            <a:r>
              <a:rPr lang="en-US" sz="1600" dirty="0" smtClean="0">
                <a:latin typeface="Calibri" pitchFamily="34" charset="0"/>
                <a:cs typeface="Calibri" pitchFamily="34" charset="0"/>
              </a:rPr>
              <a:t>Multi payer – competitive edge over existing systems in the market</a:t>
            </a:r>
          </a:p>
          <a:p>
            <a:pPr marL="285750" lvl="1" indent="-285750">
              <a:buFont typeface="Arial" pitchFamily="34" charset="0"/>
              <a:buChar char="•"/>
            </a:pPr>
            <a:r>
              <a:rPr lang="en-US" sz="1600" dirty="0" smtClean="0">
                <a:latin typeface="Calibri" pitchFamily="34" charset="0"/>
                <a:cs typeface="Calibri" pitchFamily="34" charset="0"/>
              </a:rPr>
              <a:t>Performance based and lower cost of care for consumers</a:t>
            </a:r>
            <a:endParaRPr lang="en-US" sz="1600" dirty="0">
              <a:latin typeface="Calibri" pitchFamily="34" charset="0"/>
              <a:cs typeface="Calibri" pitchFamily="34" charset="0"/>
            </a:endParaRPr>
          </a:p>
          <a:p>
            <a:pPr marL="285750" lvl="1" indent="-285750">
              <a:buFont typeface="Arial" pitchFamily="34" charset="0"/>
              <a:buChar char="•"/>
            </a:pPr>
            <a:r>
              <a:rPr lang="en-US" sz="1600" dirty="0" smtClean="0">
                <a:latin typeface="Calibri" pitchFamily="34" charset="0"/>
                <a:cs typeface="Calibri" pitchFamily="34" charset="0"/>
              </a:rPr>
              <a:t>Cloud and container architecture to reduce time &amp; cost for customer integrations</a:t>
            </a:r>
          </a:p>
          <a:p>
            <a:pPr marL="285750" lvl="1" indent="-285750">
              <a:buFont typeface="Arial" pitchFamily="34" charset="0"/>
              <a:buChar char="•"/>
            </a:pPr>
            <a:r>
              <a:rPr lang="en-US" sz="1600" dirty="0" smtClean="0">
                <a:latin typeface="Calibri" pitchFamily="34" charset="0"/>
                <a:cs typeface="Calibri" pitchFamily="34" charset="0"/>
              </a:rPr>
              <a:t>Enabling new functionality through configuration instead of code</a:t>
            </a:r>
          </a:p>
          <a:p>
            <a:pPr marL="285750" lvl="1" indent="-285750">
              <a:buFont typeface="Arial" pitchFamily="34" charset="0"/>
              <a:buChar char="•"/>
            </a:pPr>
            <a:r>
              <a:rPr lang="en-US" sz="1600" dirty="0" smtClean="0">
                <a:latin typeface="Calibri" pitchFamily="34" charset="0"/>
                <a:cs typeface="Calibri" pitchFamily="34" charset="0"/>
              </a:rPr>
              <a:t>Product  targets Payers &amp; Providers , supports close integration with other systems</a:t>
            </a:r>
            <a:endParaRPr lang="en-US" sz="1600" dirty="0">
              <a:latin typeface="Calibri" pitchFamily="34" charset="0"/>
              <a:cs typeface="Calibri" pitchFamily="34" charset="0"/>
            </a:endParaRPr>
          </a:p>
          <a:p>
            <a:pPr>
              <a:defRPr/>
            </a:pPr>
            <a:endParaRPr lang="en-US" dirty="0">
              <a:solidFill>
                <a:srgbClr val="000000"/>
              </a:solidFill>
              <a:latin typeface="+mj-lt"/>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 y="228600"/>
            <a:ext cx="2133600" cy="457200"/>
          </a:xfrm>
        </p:spPr>
        <p:txBody>
          <a:bodyPr vert="horz" anchor="ctr">
            <a:noAutofit/>
          </a:bodyPr>
          <a:lstStyle/>
          <a:p>
            <a:pPr lvl="0" algn="l">
              <a:defRPr/>
            </a:pPr>
            <a:r>
              <a:rPr lang="en-IN" sz="2800" b="1" dirty="0">
                <a:solidFill>
                  <a:srgbClr val="0000FF"/>
                </a:solidFill>
                <a:latin typeface="Candara" panose="020E0502030303020204" pitchFamily="34" charset="0"/>
                <a:cs typeface="Calibri" panose="020F0502020204030204" pitchFamily="34" charset="0"/>
              </a:rPr>
              <a:t>Agenda</a:t>
            </a:r>
          </a:p>
        </p:txBody>
      </p:sp>
      <p:sp>
        <p:nvSpPr>
          <p:cNvPr id="5" name="Content Placeholder 13"/>
          <p:cNvSpPr>
            <a:spLocks noGrp="1"/>
          </p:cNvSpPr>
          <p:nvPr/>
        </p:nvSpPr>
        <p:spPr bwMode="auto">
          <a:xfrm>
            <a:off x="228600" y="914400"/>
            <a:ext cx="8153400" cy="4735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65000"/>
              </a:spcBef>
              <a:spcAft>
                <a:spcPct val="0"/>
              </a:spcAft>
              <a:buClr>
                <a:schemeClr val="hlink"/>
              </a:buClr>
              <a:buChar char="•"/>
              <a:defRPr sz="2600" b="1">
                <a:solidFill>
                  <a:schemeClr val="tx1"/>
                </a:solidFill>
                <a:latin typeface="+mn-lt"/>
                <a:ea typeface="+mn-ea"/>
                <a:cs typeface="+mn-cs"/>
              </a:defRPr>
            </a:lvl1pPr>
            <a:lvl2pPr marL="742950" indent="-285750" algn="l" rtl="0" eaLnBrk="1" fontAlgn="base" hangingPunct="1">
              <a:lnSpc>
                <a:spcPct val="95000"/>
              </a:lnSpc>
              <a:spcBef>
                <a:spcPct val="30000"/>
              </a:spcBef>
              <a:spcAft>
                <a:spcPct val="0"/>
              </a:spcAft>
              <a:buClr>
                <a:schemeClr val="hlink"/>
              </a:buClr>
              <a:buChar char="•"/>
              <a:defRPr sz="2200">
                <a:solidFill>
                  <a:schemeClr val="tx1"/>
                </a:solidFill>
                <a:latin typeface="+mn-lt"/>
                <a:cs typeface="+mn-cs"/>
              </a:defRPr>
            </a:lvl2pPr>
            <a:lvl3pPr marL="1143000" indent="-228600" algn="l" rtl="0" eaLnBrk="1" fontAlgn="base" hangingPunct="1">
              <a:lnSpc>
                <a:spcPct val="95000"/>
              </a:lnSpc>
              <a:spcBef>
                <a:spcPct val="30000"/>
              </a:spcBef>
              <a:spcAft>
                <a:spcPct val="0"/>
              </a:spcAft>
              <a:buClr>
                <a:schemeClr val="hlink"/>
              </a:buClr>
              <a:buChar char="•"/>
              <a:defRPr sz="2400">
                <a:solidFill>
                  <a:schemeClr val="tx1"/>
                </a:solidFill>
                <a:latin typeface="+mn-lt"/>
                <a:cs typeface="+mn-cs"/>
              </a:defRPr>
            </a:lvl3pPr>
            <a:lvl4pPr marL="1600200" indent="-228600" algn="l" rtl="0" eaLnBrk="1" fontAlgn="base" hangingPunct="1">
              <a:lnSpc>
                <a:spcPct val="95000"/>
              </a:lnSpc>
              <a:spcBef>
                <a:spcPct val="30000"/>
              </a:spcBef>
              <a:spcAft>
                <a:spcPct val="0"/>
              </a:spcAft>
              <a:buClr>
                <a:schemeClr val="hlink"/>
              </a:buClr>
              <a:buChar char="•"/>
              <a:defRPr sz="1600">
                <a:solidFill>
                  <a:schemeClr val="tx1"/>
                </a:solidFill>
                <a:latin typeface="+mn-lt"/>
                <a:cs typeface="+mn-cs"/>
              </a:defRPr>
            </a:lvl4pPr>
            <a:lvl5pPr marL="20574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5pPr>
            <a:lvl6pPr marL="25146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6pPr>
            <a:lvl7pPr marL="29718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7pPr>
            <a:lvl8pPr marL="34290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8pPr>
            <a:lvl9pPr marL="38862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9pPr>
          </a:lstStyle>
          <a:p>
            <a:r>
              <a:rPr lang="en-IN" sz="1800" b="0" dirty="0">
                <a:latin typeface="Arial" pitchFamily="34" charset="0"/>
                <a:cs typeface="Arial" pitchFamily="34" charset="0"/>
              </a:rPr>
              <a:t>What is Nimbus Platform? Why Nimbus? Where it fits in Anthem Business</a:t>
            </a:r>
            <a:r>
              <a:rPr lang="en-IN" sz="1800" b="0" dirty="0" smtClean="0">
                <a:latin typeface="Arial" pitchFamily="34" charset="0"/>
                <a:cs typeface="Arial" pitchFamily="34" charset="0"/>
              </a:rPr>
              <a:t>?</a:t>
            </a:r>
          </a:p>
          <a:p>
            <a:endParaRPr lang="en-IN" sz="1800" b="0" dirty="0">
              <a:latin typeface="Arial" pitchFamily="34" charset="0"/>
              <a:cs typeface="Arial" pitchFamily="34" charset="0"/>
            </a:endParaRPr>
          </a:p>
          <a:p>
            <a:r>
              <a:rPr lang="en-IN" sz="1800" b="0" dirty="0">
                <a:latin typeface="Arial" pitchFamily="34" charset="0"/>
                <a:cs typeface="Arial" pitchFamily="34" charset="0"/>
              </a:rPr>
              <a:t>What is Nimbus Framework? Why Nimbus Framework?  Why Anthem made it Open Source? How it is useful for External Developers</a:t>
            </a:r>
            <a:r>
              <a:rPr lang="en-IN" sz="1800" b="0" dirty="0" smtClean="0">
                <a:latin typeface="Arial" pitchFamily="34" charset="0"/>
                <a:cs typeface="Arial" pitchFamily="34" charset="0"/>
              </a:rPr>
              <a:t>?</a:t>
            </a:r>
          </a:p>
          <a:p>
            <a:endParaRPr lang="en-IN" sz="1800" b="0" dirty="0">
              <a:latin typeface="Arial" pitchFamily="34" charset="0"/>
              <a:cs typeface="Arial" pitchFamily="34" charset="0"/>
            </a:endParaRPr>
          </a:p>
          <a:p>
            <a:r>
              <a:rPr lang="en-IN" sz="1800" b="0" dirty="0">
                <a:latin typeface="Arial" pitchFamily="34" charset="0"/>
                <a:cs typeface="Arial" pitchFamily="34" charset="0"/>
              </a:rPr>
              <a:t>What are the sub products/applications developed by Tetrasoft under Nimbus </a:t>
            </a:r>
            <a:r>
              <a:rPr lang="en-IN" sz="1800" b="0" dirty="0" smtClean="0">
                <a:latin typeface="Arial" pitchFamily="34" charset="0"/>
                <a:cs typeface="Arial" pitchFamily="34" charset="0"/>
              </a:rPr>
              <a:t>platform</a:t>
            </a:r>
          </a:p>
          <a:p>
            <a:endParaRPr lang="en-IN" sz="1800" b="0" dirty="0">
              <a:latin typeface="Arial" pitchFamily="34" charset="0"/>
              <a:cs typeface="Arial" pitchFamily="34" charset="0"/>
            </a:endParaRPr>
          </a:p>
          <a:p>
            <a:r>
              <a:rPr lang="en-IN" sz="1800" b="0" dirty="0">
                <a:latin typeface="Arial" pitchFamily="34" charset="0"/>
                <a:cs typeface="Arial" pitchFamily="34" charset="0"/>
              </a:rPr>
              <a:t>What are the Challenges faced and Strategies applied.</a:t>
            </a:r>
          </a:p>
          <a:p>
            <a:pPr>
              <a:buClr>
                <a:srgbClr val="0000FF"/>
              </a:buClr>
            </a:pPr>
            <a:endParaRPr lang="en-US" sz="1800" b="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4247621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title"/>
          </p:nvPr>
        </p:nvSpPr>
        <p:spPr>
          <a:xfrm>
            <a:off x="139701" y="76200"/>
            <a:ext cx="2686050" cy="530427"/>
          </a:xfrm>
        </p:spPr>
        <p:txBody>
          <a:bodyPr>
            <a:normAutofit/>
          </a:bodyPr>
          <a:lstStyle/>
          <a:p>
            <a:pPr algn="l"/>
            <a:r>
              <a:rPr lang="en-IN" sz="2400" b="1" dirty="0" smtClean="0">
                <a:solidFill>
                  <a:srgbClr val="0000FF"/>
                </a:solidFill>
                <a:effectLst/>
                <a:latin typeface="Candara" panose="020E0502030303020204" pitchFamily="34" charset="0"/>
              </a:rPr>
              <a:t>Best Practices</a:t>
            </a:r>
            <a:endParaRPr lang="en-IN" sz="2400" b="1" dirty="0">
              <a:solidFill>
                <a:srgbClr val="0000FF"/>
              </a:solidFill>
              <a:effectLst/>
              <a:latin typeface="Candara" panose="020E0502030303020204" pitchFamily="34" charset="0"/>
            </a:endParaRPr>
          </a:p>
        </p:txBody>
      </p:sp>
      <p:graphicFrame>
        <p:nvGraphicFramePr>
          <p:cNvPr id="3" name="Content Placeholder 3"/>
          <p:cNvGraphicFramePr>
            <a:graphicFrameLocks noGrp="1"/>
          </p:cNvGraphicFramePr>
          <p:nvPr>
            <p:ph idx="1"/>
            <p:extLst>
              <p:ext uri="{D42A27DB-BD31-4B8C-83A1-F6EECF244321}">
                <p14:modId xmlns:p14="http://schemas.microsoft.com/office/powerpoint/2010/main" val="3675951668"/>
              </p:ext>
            </p:extLst>
          </p:nvPr>
        </p:nvGraphicFramePr>
        <p:xfrm>
          <a:off x="381000" y="914400"/>
          <a:ext cx="7620000" cy="4114801"/>
        </p:xfrm>
        <a:graphic>
          <a:graphicData uri="http://schemas.openxmlformats.org/drawingml/2006/table">
            <a:tbl>
              <a:tblPr firstRow="1" bandRow="1">
                <a:tableStyleId>{5C22544A-7EE6-4342-B048-85BDC9FD1C3A}</a:tableStyleId>
              </a:tblPr>
              <a:tblGrid>
                <a:gridCol w="1905000"/>
                <a:gridCol w="5715000"/>
              </a:tblGrid>
              <a:tr h="437745">
                <a:tc>
                  <a:txBody>
                    <a:bodyPr/>
                    <a:lstStyle/>
                    <a:p>
                      <a:pPr marL="0" algn="l" rtl="0" eaLnBrk="1" latinLnBrk="0" hangingPunct="1"/>
                      <a:r>
                        <a:rPr kumimoji="0" lang="en-IN" sz="1200" b="1" kern="1200" dirty="0" smtClean="0">
                          <a:solidFill>
                            <a:schemeClr val="lt1"/>
                          </a:solidFill>
                          <a:latin typeface="Arial" pitchFamily="34" charset="0"/>
                          <a:ea typeface="+mn-ea"/>
                          <a:cs typeface="Arial" pitchFamily="34" charset="0"/>
                        </a:rPr>
                        <a:t>Category</a:t>
                      </a:r>
                      <a:endParaRPr kumimoji="0" lang="en-IN" sz="1200" b="1" kern="1200" dirty="0">
                        <a:solidFill>
                          <a:schemeClr val="lt1"/>
                        </a:solidFill>
                        <a:latin typeface="Arial" pitchFamily="34" charset="0"/>
                        <a:ea typeface="+mn-ea"/>
                        <a:cs typeface="Arial" pitchFamily="34" charset="0"/>
                      </a:endParaRPr>
                    </a:p>
                  </a:txBody>
                  <a:tcPr/>
                </a:tc>
                <a:tc>
                  <a:txBody>
                    <a:bodyPr/>
                    <a:lstStyle/>
                    <a:p>
                      <a:pPr marL="0" algn="l" rtl="0" eaLnBrk="1" latinLnBrk="0" hangingPunct="1"/>
                      <a:r>
                        <a:rPr kumimoji="0" lang="en-IN" sz="1200" b="1" kern="1200" dirty="0" smtClean="0">
                          <a:solidFill>
                            <a:schemeClr val="lt1"/>
                          </a:solidFill>
                          <a:latin typeface="Arial" pitchFamily="34" charset="0"/>
                          <a:ea typeface="+mn-ea"/>
                          <a:cs typeface="Arial" pitchFamily="34" charset="0"/>
                        </a:rPr>
                        <a:t>Implementation Details</a:t>
                      </a:r>
                      <a:endParaRPr kumimoji="0" lang="en-IN" sz="1200" b="1" kern="1200" dirty="0">
                        <a:solidFill>
                          <a:schemeClr val="lt1"/>
                        </a:solidFill>
                        <a:latin typeface="Arial" pitchFamily="34" charset="0"/>
                        <a:ea typeface="+mn-ea"/>
                        <a:cs typeface="Arial" pitchFamily="34" charset="0"/>
                      </a:endParaRPr>
                    </a:p>
                  </a:txBody>
                  <a:tcPr/>
                </a:tc>
              </a:tr>
              <a:tr h="919264">
                <a:tc>
                  <a:txBody>
                    <a:bodyPr/>
                    <a:lstStyle/>
                    <a:p>
                      <a:pPr marL="0" algn="l" rtl="0" eaLnBrk="1" latinLnBrk="0" hangingPunct="1"/>
                      <a:r>
                        <a:rPr kumimoji="0" lang="en-IN" sz="1200" b="1" kern="1200" dirty="0" smtClean="0">
                          <a:solidFill>
                            <a:schemeClr val="dk1"/>
                          </a:solidFill>
                          <a:latin typeface="Arial" pitchFamily="34" charset="0"/>
                          <a:ea typeface="+mn-ea"/>
                          <a:cs typeface="Arial" pitchFamily="34" charset="0"/>
                        </a:rPr>
                        <a:t>Code Quality</a:t>
                      </a:r>
                      <a:endParaRPr kumimoji="0" lang="en-IN" sz="1200" b="1" kern="1200" dirty="0">
                        <a:solidFill>
                          <a:schemeClr val="dk1"/>
                        </a:solidFill>
                        <a:latin typeface="Arial" pitchFamily="34" charset="0"/>
                        <a:ea typeface="+mn-ea"/>
                        <a:cs typeface="Arial" pitchFamily="34" charset="0"/>
                      </a:endParaRPr>
                    </a:p>
                  </a:txBody>
                  <a:tcPr/>
                </a:tc>
                <a:tc>
                  <a:txBody>
                    <a:bodyPr/>
                    <a:lstStyle/>
                    <a:p>
                      <a:pPr marL="0" algn="l" rtl="0" eaLnBrk="1" latinLnBrk="0" hangingPunct="1"/>
                      <a:r>
                        <a:rPr kumimoji="0" lang="en-IN" sz="1200" b="0" kern="1200" dirty="0" smtClean="0">
                          <a:solidFill>
                            <a:schemeClr val="dk1"/>
                          </a:solidFill>
                          <a:latin typeface="Arial" pitchFamily="34" charset="0"/>
                          <a:ea typeface="+mn-ea"/>
                          <a:cs typeface="Arial" pitchFamily="34" charset="0"/>
                        </a:rPr>
                        <a:t>Consolidated the</a:t>
                      </a:r>
                      <a:r>
                        <a:rPr kumimoji="0" lang="en-IN" sz="1200" b="0" kern="1200" baseline="0" dirty="0" smtClean="0">
                          <a:solidFill>
                            <a:schemeClr val="dk1"/>
                          </a:solidFill>
                          <a:latin typeface="Arial" pitchFamily="34" charset="0"/>
                          <a:ea typeface="+mn-ea"/>
                          <a:cs typeface="Arial" pitchFamily="34" charset="0"/>
                        </a:rPr>
                        <a:t> code review comments at the end of every sprint and the same was discussed with the team.</a:t>
                      </a:r>
                      <a:endParaRPr kumimoji="0" lang="en-IN" sz="1200" b="0" kern="1200" dirty="0">
                        <a:solidFill>
                          <a:schemeClr val="dk1"/>
                        </a:solidFill>
                        <a:latin typeface="Arial" pitchFamily="34" charset="0"/>
                        <a:ea typeface="+mn-ea"/>
                        <a:cs typeface="Arial" pitchFamily="34" charset="0"/>
                      </a:endParaRPr>
                    </a:p>
                  </a:txBody>
                  <a:tcPr/>
                </a:tc>
              </a:tr>
              <a:tr h="919264">
                <a:tc>
                  <a:txBody>
                    <a:bodyPr/>
                    <a:lstStyle/>
                    <a:p>
                      <a:pPr marL="0" algn="l" rtl="0" eaLnBrk="1" latinLnBrk="0" hangingPunct="1"/>
                      <a:r>
                        <a:rPr kumimoji="0" lang="en-IN" sz="1200" b="1" kern="1200" dirty="0" smtClean="0">
                          <a:solidFill>
                            <a:schemeClr val="dk1"/>
                          </a:solidFill>
                          <a:latin typeface="Arial" pitchFamily="34" charset="0"/>
                          <a:ea typeface="+mn-ea"/>
                          <a:cs typeface="Arial" pitchFamily="34" charset="0"/>
                        </a:rPr>
                        <a:t>Continuous Learning</a:t>
                      </a:r>
                      <a:endParaRPr kumimoji="0" lang="en-IN" sz="1200" b="1" kern="1200" dirty="0">
                        <a:solidFill>
                          <a:schemeClr val="dk1"/>
                        </a:solidFill>
                        <a:latin typeface="Arial" pitchFamily="34" charset="0"/>
                        <a:ea typeface="+mn-ea"/>
                        <a:cs typeface="Arial" pitchFamily="34" charset="0"/>
                      </a:endParaRPr>
                    </a:p>
                  </a:txBody>
                  <a:tcPr/>
                </a:tc>
                <a:tc>
                  <a:txBody>
                    <a:bodyPr/>
                    <a:lstStyle/>
                    <a:p>
                      <a:pPr marL="0" algn="l" rtl="0" eaLnBrk="1" latinLnBrk="0" hangingPunct="1"/>
                      <a:r>
                        <a:rPr kumimoji="0" lang="en-IN" sz="1200" b="0" kern="1200" dirty="0" smtClean="0">
                          <a:solidFill>
                            <a:schemeClr val="dk1"/>
                          </a:solidFill>
                          <a:latin typeface="Arial" pitchFamily="34" charset="0"/>
                          <a:ea typeface="+mn-ea"/>
                          <a:cs typeface="Arial" pitchFamily="34" charset="0"/>
                        </a:rPr>
                        <a:t>Monitor and discuss with</a:t>
                      </a:r>
                      <a:r>
                        <a:rPr kumimoji="0" lang="en-IN" sz="1200" b="0" kern="1200" baseline="0" dirty="0" smtClean="0">
                          <a:solidFill>
                            <a:schemeClr val="dk1"/>
                          </a:solidFill>
                          <a:latin typeface="Arial" pitchFamily="34" charset="0"/>
                          <a:ea typeface="+mn-ea"/>
                          <a:cs typeface="Arial" pitchFamily="34" charset="0"/>
                        </a:rPr>
                        <a:t> teams on their required trainings and facilitate the same through class room / online</a:t>
                      </a:r>
                      <a:endParaRPr kumimoji="0" lang="en-IN" sz="1200" b="0" kern="1200" dirty="0">
                        <a:solidFill>
                          <a:schemeClr val="dk1"/>
                        </a:solidFill>
                        <a:latin typeface="Arial" pitchFamily="34" charset="0"/>
                        <a:ea typeface="+mn-ea"/>
                        <a:cs typeface="Arial" pitchFamily="34" charset="0"/>
                      </a:endParaRPr>
                    </a:p>
                  </a:txBody>
                  <a:tcPr/>
                </a:tc>
              </a:tr>
              <a:tr h="1181911">
                <a:tc>
                  <a:txBody>
                    <a:bodyPr/>
                    <a:lstStyle/>
                    <a:p>
                      <a:pPr marL="0" algn="l" rtl="0" eaLnBrk="1" latinLnBrk="0" hangingPunct="1"/>
                      <a:r>
                        <a:rPr kumimoji="0" lang="en-IN" sz="1200" b="1" kern="1200" dirty="0" smtClean="0">
                          <a:solidFill>
                            <a:schemeClr val="dk1"/>
                          </a:solidFill>
                          <a:latin typeface="Arial" pitchFamily="34" charset="0"/>
                          <a:ea typeface="+mn-ea"/>
                          <a:cs typeface="Arial" pitchFamily="34" charset="0"/>
                        </a:rPr>
                        <a:t>Development Process</a:t>
                      </a:r>
                      <a:endParaRPr kumimoji="0" lang="en-IN" sz="1200" b="1" kern="1200" dirty="0">
                        <a:solidFill>
                          <a:schemeClr val="dk1"/>
                        </a:solidFill>
                        <a:latin typeface="Arial" pitchFamily="34" charset="0"/>
                        <a:ea typeface="+mn-ea"/>
                        <a:cs typeface="Arial" pitchFamily="34" charset="0"/>
                      </a:endParaRPr>
                    </a:p>
                  </a:txBody>
                  <a:tcPr/>
                </a:tc>
                <a:tc>
                  <a:txBody>
                    <a:bodyPr/>
                    <a:lstStyle/>
                    <a:p>
                      <a:pPr marL="0" algn="l" rtl="0" eaLnBrk="1" latinLnBrk="0" hangingPunct="1"/>
                      <a:r>
                        <a:rPr kumimoji="0" lang="en-IN" sz="1200" b="0" kern="1200" dirty="0" smtClean="0">
                          <a:solidFill>
                            <a:schemeClr val="dk1"/>
                          </a:solidFill>
                          <a:latin typeface="Arial" pitchFamily="34" charset="0"/>
                          <a:ea typeface="+mn-ea"/>
                          <a:cs typeface="Arial" pitchFamily="34" charset="0"/>
                        </a:rPr>
                        <a:t>Defined</a:t>
                      </a:r>
                      <a:r>
                        <a:rPr kumimoji="0" lang="en-IN" sz="1200" b="0" kern="1200" baseline="0" dirty="0" smtClean="0">
                          <a:solidFill>
                            <a:schemeClr val="dk1"/>
                          </a:solidFill>
                          <a:latin typeface="Arial" pitchFamily="34" charset="0"/>
                          <a:ea typeface="+mn-ea"/>
                          <a:cs typeface="Arial" pitchFamily="34" charset="0"/>
                        </a:rPr>
                        <a:t> a step by step process for the development of User Stories and conducting the follow-up sessions with each team to ensure uniform and high quality developer workflow</a:t>
                      </a:r>
                      <a:endParaRPr kumimoji="0" lang="en-IN" sz="1200" b="0" kern="1200" dirty="0">
                        <a:solidFill>
                          <a:schemeClr val="dk1"/>
                        </a:solidFill>
                        <a:latin typeface="Arial" pitchFamily="34" charset="0"/>
                        <a:ea typeface="+mn-ea"/>
                        <a:cs typeface="Arial" pitchFamily="34" charset="0"/>
                      </a:endParaRPr>
                    </a:p>
                  </a:txBody>
                  <a:tcPr/>
                </a:tc>
              </a:tr>
              <a:tr h="656617">
                <a:tc>
                  <a:txBody>
                    <a:bodyPr/>
                    <a:lstStyle/>
                    <a:p>
                      <a:pPr marL="0" algn="l" rtl="0" eaLnBrk="1" latinLnBrk="0" hangingPunct="1"/>
                      <a:r>
                        <a:rPr kumimoji="0" lang="en-IN" sz="1200" b="1" kern="1200" dirty="0" smtClean="0">
                          <a:solidFill>
                            <a:schemeClr val="dk1"/>
                          </a:solidFill>
                          <a:latin typeface="Arial" pitchFamily="34" charset="0"/>
                          <a:ea typeface="+mn-ea"/>
                          <a:cs typeface="Arial" pitchFamily="34" charset="0"/>
                        </a:rPr>
                        <a:t>Offshore QA</a:t>
                      </a:r>
                      <a:endParaRPr kumimoji="0" lang="en-IN" sz="1200" b="1" kern="1200" dirty="0">
                        <a:solidFill>
                          <a:schemeClr val="dk1"/>
                        </a:solidFill>
                        <a:latin typeface="Arial" pitchFamily="34" charset="0"/>
                        <a:ea typeface="+mn-ea"/>
                        <a:cs typeface="Arial" pitchFamily="34" charset="0"/>
                      </a:endParaRPr>
                    </a:p>
                  </a:txBody>
                  <a:tcPr/>
                </a:tc>
                <a:tc>
                  <a:txBody>
                    <a:bodyPr/>
                    <a:lstStyle/>
                    <a:p>
                      <a:pPr marL="0" algn="l" rtl="0" eaLnBrk="1" latinLnBrk="0" hangingPunct="1"/>
                      <a:r>
                        <a:rPr kumimoji="0" lang="en-IN" sz="1200" b="0" kern="1200" dirty="0" smtClean="0">
                          <a:solidFill>
                            <a:schemeClr val="dk1"/>
                          </a:solidFill>
                          <a:latin typeface="Arial" pitchFamily="34" charset="0"/>
                          <a:ea typeface="+mn-ea"/>
                          <a:cs typeface="Arial" pitchFamily="34" charset="0"/>
                        </a:rPr>
                        <a:t>Tracking estimated due dates, testing and reducing defect</a:t>
                      </a:r>
                      <a:r>
                        <a:rPr kumimoji="0" lang="en-IN" sz="1200" b="0" kern="1200" baseline="0" dirty="0" smtClean="0">
                          <a:solidFill>
                            <a:schemeClr val="dk1"/>
                          </a:solidFill>
                          <a:latin typeface="Arial" pitchFamily="34" charset="0"/>
                          <a:ea typeface="+mn-ea"/>
                          <a:cs typeface="Arial" pitchFamily="34" charset="0"/>
                        </a:rPr>
                        <a:t> rate</a:t>
                      </a:r>
                      <a:r>
                        <a:rPr kumimoji="0" lang="en-IN" sz="1200" b="0" kern="1200" dirty="0" smtClean="0">
                          <a:solidFill>
                            <a:schemeClr val="dk1"/>
                          </a:solidFill>
                          <a:latin typeface="Arial" pitchFamily="34" charset="0"/>
                          <a:ea typeface="+mn-ea"/>
                          <a:cs typeface="Arial" pitchFamily="34" charset="0"/>
                        </a:rPr>
                        <a:t>  (improved FTQ)</a:t>
                      </a:r>
                      <a:endParaRPr kumimoji="0" lang="en-IN" sz="1200" b="0" kern="1200" dirty="0">
                        <a:solidFill>
                          <a:schemeClr val="dk1"/>
                        </a:solidFill>
                        <a:latin typeface="Arial" pitchFamily="34" charset="0"/>
                        <a:ea typeface="+mn-ea"/>
                        <a:cs typeface="Arial" pitchFamily="34" charset="0"/>
                      </a:endParaRPr>
                    </a:p>
                  </a:txBody>
                  <a:tcPr/>
                </a:tc>
              </a:tr>
            </a:tbl>
          </a:graphicData>
        </a:graphic>
      </p:graphicFrame>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11486124"/>
              </p:ext>
            </p:extLst>
          </p:nvPr>
        </p:nvGraphicFramePr>
        <p:xfrm>
          <a:off x="533400" y="2133600"/>
          <a:ext cx="7543800" cy="2016760"/>
        </p:xfrm>
        <a:graphic>
          <a:graphicData uri="http://schemas.openxmlformats.org/drawingml/2006/table">
            <a:tbl>
              <a:tblPr firstRow="1" bandRow="1">
                <a:tableStyleId>{5C22544A-7EE6-4342-B048-85BDC9FD1C3A}</a:tableStyleId>
              </a:tblPr>
              <a:tblGrid>
                <a:gridCol w="3505200"/>
                <a:gridCol w="4038600"/>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200" b="1" kern="1200" dirty="0" smtClean="0">
                          <a:solidFill>
                            <a:schemeClr val="lt1"/>
                          </a:solidFill>
                          <a:latin typeface="Arial" pitchFamily="34" charset="0"/>
                          <a:ea typeface="+mn-ea"/>
                          <a:cs typeface="Arial" pitchFamily="34" charset="0"/>
                        </a:rPr>
                        <a:t>Problem Statement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200" b="1" kern="1200" dirty="0" smtClean="0">
                          <a:solidFill>
                            <a:schemeClr val="lt1"/>
                          </a:solidFill>
                          <a:latin typeface="Arial" pitchFamily="34" charset="0"/>
                          <a:ea typeface="+mn-ea"/>
                          <a:cs typeface="Arial" pitchFamily="34" charset="0"/>
                        </a:rPr>
                        <a:t>Solution Details</a:t>
                      </a:r>
                      <a:endParaRPr kumimoji="0" lang="en-IN" sz="1200" b="1" kern="1200" dirty="0">
                        <a:solidFill>
                          <a:schemeClr val="lt1"/>
                        </a:solidFill>
                        <a:latin typeface="Arial" pitchFamily="34" charset="0"/>
                        <a:ea typeface="+mn-ea"/>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200" b="1" kern="1200" dirty="0" smtClean="0">
                          <a:solidFill>
                            <a:schemeClr val="dk1"/>
                          </a:solidFill>
                          <a:latin typeface="Arial" pitchFamily="34" charset="0"/>
                          <a:ea typeface="+mn-ea"/>
                          <a:cs typeface="Arial" pitchFamily="34" charset="0"/>
                        </a:rPr>
                        <a:t>Every developer has to manually update the maven encrypted passwords for maven repository every time when the Anthem password is changed / maven installed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200" b="0" kern="1200" dirty="0" smtClean="0">
                          <a:solidFill>
                            <a:schemeClr val="dk1"/>
                          </a:solidFill>
                          <a:latin typeface="Arial" pitchFamily="34" charset="0"/>
                          <a:ea typeface="+mn-ea"/>
                          <a:cs typeface="Arial" pitchFamily="34" charset="0"/>
                        </a:rPr>
                        <a:t>Created a batch file for auto generating the encrypted passwords for settings.xml and settings-security.xml in .m2 directory ( ~ saves 12 </a:t>
                      </a:r>
                      <a:r>
                        <a:rPr kumimoji="0" lang="en-IN" sz="1200" b="0" kern="1200" baseline="0" dirty="0" smtClean="0">
                          <a:solidFill>
                            <a:schemeClr val="dk1"/>
                          </a:solidFill>
                          <a:latin typeface="Arial" pitchFamily="34" charset="0"/>
                          <a:ea typeface="+mn-ea"/>
                          <a:cs typeface="Arial" pitchFamily="34" charset="0"/>
                        </a:rPr>
                        <a:t>mins</a:t>
                      </a:r>
                      <a:r>
                        <a:rPr kumimoji="0" lang="en-IN" sz="1200" b="0" kern="1200" dirty="0" smtClean="0">
                          <a:solidFill>
                            <a:schemeClr val="dk1"/>
                          </a:solidFill>
                          <a:latin typeface="Arial" pitchFamily="34" charset="0"/>
                          <a:ea typeface="+mn-ea"/>
                          <a:cs typeface="Arial" pitchFamily="34" charset="0"/>
                        </a:rPr>
                        <a:t>)</a:t>
                      </a:r>
                      <a:endParaRPr kumimoji="0" lang="en-IN" sz="1200" b="0" kern="1200" dirty="0">
                        <a:solidFill>
                          <a:schemeClr val="dk1"/>
                        </a:solidFill>
                        <a:latin typeface="Arial" pitchFamily="34" charset="0"/>
                        <a:ea typeface="+mn-ea"/>
                        <a:cs typeface="Arial" pitchFamily="34" charset="0"/>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200" b="1" kern="1200" dirty="0" smtClean="0">
                          <a:solidFill>
                            <a:schemeClr val="dk1"/>
                          </a:solidFill>
                          <a:latin typeface="Arial" pitchFamily="34" charset="0"/>
                          <a:ea typeface="+mn-ea"/>
                          <a:cs typeface="Arial" pitchFamily="34" charset="0"/>
                        </a:rPr>
                        <a:t>Need to prevent repetitive PR review comments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200" b="0" kern="1200" dirty="0" smtClean="0">
                          <a:solidFill>
                            <a:schemeClr val="dk1"/>
                          </a:solidFill>
                          <a:latin typeface="Arial" pitchFamily="34" charset="0"/>
                          <a:ea typeface="+mn-ea"/>
                          <a:cs typeface="Arial" pitchFamily="34" charset="0"/>
                        </a:rPr>
                        <a:t>Automate the process and generate consolidated PR review comments from </a:t>
                      </a:r>
                      <a:r>
                        <a:rPr kumimoji="0" lang="en-IN" sz="1200" b="0" kern="1200" dirty="0" err="1" smtClean="0">
                          <a:solidFill>
                            <a:schemeClr val="dk1"/>
                          </a:solidFill>
                          <a:latin typeface="Arial" pitchFamily="34" charset="0"/>
                          <a:ea typeface="+mn-ea"/>
                          <a:cs typeface="Arial" pitchFamily="34" charset="0"/>
                        </a:rPr>
                        <a:t>BitBucket</a:t>
                      </a:r>
                      <a:r>
                        <a:rPr kumimoji="0" lang="en-IN" sz="1200" b="0" kern="1200" dirty="0" smtClean="0">
                          <a:solidFill>
                            <a:schemeClr val="dk1"/>
                          </a:solidFill>
                          <a:latin typeface="Arial" pitchFamily="34" charset="0"/>
                          <a:ea typeface="+mn-ea"/>
                          <a:cs typeface="Arial" pitchFamily="34" charset="0"/>
                        </a:rPr>
                        <a:t>. This helps to understand</a:t>
                      </a:r>
                      <a:r>
                        <a:rPr kumimoji="0" lang="en-IN" sz="1200" b="0" kern="1200" baseline="0" dirty="0" smtClean="0">
                          <a:solidFill>
                            <a:schemeClr val="dk1"/>
                          </a:solidFill>
                          <a:latin typeface="Arial" pitchFamily="34" charset="0"/>
                          <a:ea typeface="+mn-ea"/>
                          <a:cs typeface="Arial" pitchFamily="34" charset="0"/>
                        </a:rPr>
                        <a:t> the repetitive review comments to focus and make sure avoid the same in future</a:t>
                      </a:r>
                      <a:endParaRPr kumimoji="0" lang="en-IN" sz="1200" b="0" kern="1200" dirty="0">
                        <a:solidFill>
                          <a:schemeClr val="dk1"/>
                        </a:solidFill>
                        <a:latin typeface="Arial" pitchFamily="34" charset="0"/>
                        <a:ea typeface="+mn-ea"/>
                        <a:cs typeface="Arial" pitchFamily="34" charset="0"/>
                      </a:endParaRPr>
                    </a:p>
                  </a:txBody>
                  <a:tcPr/>
                </a:tc>
              </a:tr>
            </a:tbl>
          </a:graphicData>
        </a:graphic>
      </p:graphicFrame>
      <p:sp>
        <p:nvSpPr>
          <p:cNvPr id="5" name="Rectangle 4"/>
          <p:cNvSpPr/>
          <p:nvPr/>
        </p:nvSpPr>
        <p:spPr>
          <a:xfrm>
            <a:off x="152400" y="535632"/>
            <a:ext cx="4703379" cy="461665"/>
          </a:xfrm>
          <a:prstGeom prst="rect">
            <a:avLst/>
          </a:prstGeom>
        </p:spPr>
        <p:txBody>
          <a:bodyPr vert="horz" lIns="91440" tIns="45720" rIns="91440" bIns="45720" rtlCol="0" anchor="ctr">
            <a:normAutofit/>
          </a:bodyPr>
          <a:lstStyle/>
          <a:p>
            <a:pPr>
              <a:spcBef>
                <a:spcPct val="0"/>
              </a:spcBef>
            </a:pPr>
            <a:r>
              <a:rPr lang="en-IN" sz="2400" b="1" dirty="0">
                <a:solidFill>
                  <a:srgbClr val="0000FF"/>
                </a:solidFill>
                <a:latin typeface="Candara" panose="020E0502030303020204" pitchFamily="34" charset="0"/>
                <a:ea typeface="+mj-ea"/>
                <a:cs typeface="+mj-cs"/>
              </a:rPr>
              <a:t>Value Added </a:t>
            </a:r>
            <a:r>
              <a:rPr lang="en-IN" sz="2400" b="1" dirty="0" smtClean="0">
                <a:solidFill>
                  <a:srgbClr val="0000FF"/>
                </a:solidFill>
                <a:latin typeface="Candara" panose="020E0502030303020204" pitchFamily="34" charset="0"/>
                <a:ea typeface="+mj-ea"/>
                <a:cs typeface="+mj-cs"/>
              </a:rPr>
              <a:t>Items</a:t>
            </a:r>
            <a:endParaRPr lang="en-IN" sz="2400" b="1" dirty="0">
              <a:solidFill>
                <a:srgbClr val="0000FF"/>
              </a:solidFill>
              <a:latin typeface="Candara" panose="020E0502030303020204" pitchFamily="34" charset="0"/>
              <a:ea typeface="+mj-ea"/>
              <a:cs typeface="+mj-cs"/>
            </a:endParaRPr>
          </a:p>
        </p:txBody>
      </p:sp>
    </p:spTree>
    <p:extLst>
      <p:ext uri="{BB962C8B-B14F-4D97-AF65-F5344CB8AC3E}">
        <p14:creationId xmlns:p14="http://schemas.microsoft.com/office/powerpoint/2010/main" val="3540355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2590800" cy="457200"/>
          </a:xfrm>
        </p:spPr>
        <p:txBody>
          <a:bodyPr vert="horz" lIns="91440" tIns="45720" rIns="91440" bIns="45720" rtlCol="0" anchor="ctr">
            <a:normAutofit/>
          </a:bodyPr>
          <a:lstStyle/>
          <a:p>
            <a:pPr algn="l"/>
            <a:r>
              <a:rPr lang="en-IN" sz="2400" b="1" dirty="0">
                <a:solidFill>
                  <a:srgbClr val="0000FF"/>
                </a:solidFill>
                <a:latin typeface="Candara" panose="020E0502030303020204" pitchFamily="34" charset="0"/>
              </a:rPr>
              <a:t>Success Stories</a:t>
            </a:r>
          </a:p>
        </p:txBody>
      </p:sp>
      <p:sp>
        <p:nvSpPr>
          <p:cNvPr id="3" name="Content Placeholder 2"/>
          <p:cNvSpPr>
            <a:spLocks noGrp="1"/>
          </p:cNvSpPr>
          <p:nvPr>
            <p:ph idx="1"/>
          </p:nvPr>
        </p:nvSpPr>
        <p:spPr>
          <a:xfrm>
            <a:off x="228600" y="762000"/>
            <a:ext cx="8229600" cy="5867400"/>
          </a:xfrm>
        </p:spPr>
        <p:txBody>
          <a:bodyPr>
            <a:normAutofit fontScale="70000" lnSpcReduction="20000"/>
          </a:bodyPr>
          <a:lstStyle/>
          <a:p>
            <a:r>
              <a:rPr lang="en-IN" dirty="0">
                <a:latin typeface="Arial" pitchFamily="34" charset="0"/>
                <a:cs typeface="Arial" pitchFamily="34" charset="0"/>
              </a:rPr>
              <a:t>Addressing VM performance issues</a:t>
            </a:r>
          </a:p>
          <a:p>
            <a:pPr lvl="0"/>
            <a:r>
              <a:rPr lang="en-IN" dirty="0">
                <a:latin typeface="Arial" pitchFamily="34" charset="0"/>
                <a:cs typeface="Arial" pitchFamily="34" charset="0"/>
              </a:rPr>
              <a:t>Git access to raise PRs to develop branch</a:t>
            </a:r>
          </a:p>
          <a:p>
            <a:pPr lvl="0"/>
            <a:r>
              <a:rPr lang="en-IN" dirty="0">
                <a:latin typeface="Arial" pitchFamily="34" charset="0"/>
                <a:cs typeface="Arial" pitchFamily="34" charset="0"/>
              </a:rPr>
              <a:t>Access to BAs and Backlog grooming</a:t>
            </a:r>
          </a:p>
          <a:p>
            <a:pPr lvl="0"/>
            <a:r>
              <a:rPr lang="en-IN" dirty="0">
                <a:latin typeface="Arial" pitchFamily="34" charset="0"/>
                <a:cs typeface="Arial" pitchFamily="34" charset="0"/>
              </a:rPr>
              <a:t>Fixed time for Onsite calls</a:t>
            </a:r>
          </a:p>
          <a:p>
            <a:pPr lvl="0"/>
            <a:r>
              <a:rPr lang="en-IN" dirty="0">
                <a:latin typeface="Arial" pitchFamily="34" charset="0"/>
                <a:cs typeface="Arial" pitchFamily="34" charset="0"/>
              </a:rPr>
              <a:t>Daily recaps and status update emails by DEV team</a:t>
            </a:r>
          </a:p>
          <a:p>
            <a:pPr lvl="0"/>
            <a:r>
              <a:rPr lang="en-IN" dirty="0">
                <a:latin typeface="Arial" pitchFamily="34" charset="0"/>
                <a:cs typeface="Arial" pitchFamily="34" charset="0"/>
              </a:rPr>
              <a:t>Coverage by additional developers on each team to maintain 5 or more members</a:t>
            </a:r>
          </a:p>
          <a:p>
            <a:pPr lvl="0"/>
            <a:r>
              <a:rPr lang="en-IN" dirty="0">
                <a:latin typeface="Arial" pitchFamily="34" charset="0"/>
                <a:cs typeface="Arial" pitchFamily="34" charset="0"/>
              </a:rPr>
              <a:t>Demos during development</a:t>
            </a:r>
          </a:p>
          <a:p>
            <a:pPr lvl="0"/>
            <a:r>
              <a:rPr lang="en-IN" dirty="0">
                <a:latin typeface="Arial" pitchFamily="34" charset="0"/>
                <a:cs typeface="Arial" pitchFamily="34" charset="0"/>
              </a:rPr>
              <a:t>Focus on accuracy with Offshore QA’s testing</a:t>
            </a:r>
          </a:p>
          <a:p>
            <a:pPr lvl="0"/>
            <a:r>
              <a:rPr lang="en-IN" dirty="0">
                <a:latin typeface="Arial" pitchFamily="34" charset="0"/>
                <a:cs typeface="Arial" pitchFamily="34" charset="0"/>
              </a:rPr>
              <a:t>Focus on code quality</a:t>
            </a:r>
          </a:p>
          <a:p>
            <a:pPr lvl="0"/>
            <a:r>
              <a:rPr lang="en-IN" dirty="0">
                <a:latin typeface="Arial" pitchFamily="34" charset="0"/>
                <a:cs typeface="Arial" pitchFamily="34" charset="0"/>
              </a:rPr>
              <a:t>Focus on test coverage</a:t>
            </a:r>
          </a:p>
          <a:p>
            <a:pPr lvl="0"/>
            <a:r>
              <a:rPr lang="en-IN" dirty="0">
                <a:latin typeface="Arial" pitchFamily="34" charset="0"/>
                <a:cs typeface="Arial" pitchFamily="34" charset="0"/>
              </a:rPr>
              <a:t>Focus on timely delivery</a:t>
            </a:r>
          </a:p>
          <a:p>
            <a:pPr lvl="0"/>
            <a:r>
              <a:rPr lang="en-IN" dirty="0">
                <a:latin typeface="Arial" pitchFamily="34" charset="0"/>
                <a:cs typeface="Arial" pitchFamily="34" charset="0"/>
              </a:rPr>
              <a:t>On-going effort to improve offshore in framework and related skills</a:t>
            </a:r>
          </a:p>
          <a:p>
            <a:pPr lvl="0"/>
            <a:r>
              <a:rPr lang="en-IN" dirty="0">
                <a:latin typeface="Arial" pitchFamily="34" charset="0"/>
                <a:cs typeface="Arial" pitchFamily="34" charset="0"/>
              </a:rPr>
              <a:t>Significant time reduction in new team member on boarding</a:t>
            </a:r>
          </a:p>
          <a:p>
            <a:pPr lvl="0"/>
            <a:r>
              <a:rPr lang="en-IN" dirty="0">
                <a:latin typeface="Arial" pitchFamily="34" charset="0"/>
                <a:cs typeface="Arial" pitchFamily="34" charset="0"/>
              </a:rPr>
              <a:t>Structured KT Process for new team members including NIMBUS training</a:t>
            </a:r>
          </a:p>
          <a:p>
            <a:pPr lvl="0"/>
            <a:r>
              <a:rPr lang="en-IN" dirty="0">
                <a:latin typeface="Arial" pitchFamily="34" charset="0"/>
                <a:cs typeface="Arial" pitchFamily="34" charset="0"/>
              </a:rPr>
              <a:t>Mongo DB and Java8 class room trainings</a:t>
            </a:r>
          </a:p>
          <a:p>
            <a:endParaRPr lang="en-IN" dirty="0"/>
          </a:p>
        </p:txBody>
      </p:sp>
    </p:spTree>
    <p:extLst>
      <p:ext uri="{BB962C8B-B14F-4D97-AF65-F5344CB8AC3E}">
        <p14:creationId xmlns:p14="http://schemas.microsoft.com/office/powerpoint/2010/main" val="27810477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3581400" cy="381000"/>
          </a:xfrm>
        </p:spPr>
        <p:txBody>
          <a:bodyPr vert="horz" lIns="91440" tIns="45720" rIns="91440" bIns="45720" rtlCol="0" anchor="ctr">
            <a:normAutofit fontScale="90000"/>
          </a:bodyPr>
          <a:lstStyle/>
          <a:p>
            <a:pPr algn="l"/>
            <a:r>
              <a:rPr lang="en-IN" sz="2400" b="1" dirty="0">
                <a:solidFill>
                  <a:srgbClr val="0000FF"/>
                </a:solidFill>
                <a:latin typeface="Candara" panose="020E0502030303020204" pitchFamily="34" charset="0"/>
              </a:rPr>
              <a:t>Lessons Learned</a:t>
            </a: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50888"/>
            <a:ext cx="7772400" cy="537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08838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rot="21245277">
            <a:off x="1981200" y="1981200"/>
            <a:ext cx="4191000" cy="1676400"/>
          </a:xfrm>
          <a:ln/>
        </p:spPr>
        <p:style>
          <a:lnRef idx="1">
            <a:schemeClr val="accent2"/>
          </a:lnRef>
          <a:fillRef idx="2">
            <a:schemeClr val="accent2"/>
          </a:fillRef>
          <a:effectRef idx="1">
            <a:schemeClr val="accent2"/>
          </a:effectRef>
          <a:fontRef idx="minor">
            <a:schemeClr val="dk1"/>
          </a:fontRef>
        </p:style>
        <p:txBody>
          <a:bodyPr/>
          <a:lstStyle/>
          <a:p>
            <a:pPr marL="0" indent="0" algn="ctr">
              <a:buNone/>
            </a:pPr>
            <a:r>
              <a:rPr lang="en-IN" dirty="0" smtClean="0"/>
              <a:t>Questions ???</a:t>
            </a:r>
            <a:endParaRPr lang="en-IN"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hanks.png"/>
          <p:cNvPicPr>
            <a:picLocks noGrp="1" noChangeAspect="1"/>
          </p:cNvPicPr>
          <p:nvPr>
            <p:ph idx="1"/>
          </p:nvPr>
        </p:nvPicPr>
        <p:blipFill>
          <a:blip r:embed="rId2" cstate="print"/>
          <a:stretch>
            <a:fillRect/>
          </a:stretch>
        </p:blipFill>
        <p:spPr>
          <a:xfrm rot="20126723">
            <a:off x="838200" y="1085850"/>
            <a:ext cx="6248400" cy="468630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18407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09600"/>
            <a:ext cx="7694613"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51721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 y="76200"/>
            <a:ext cx="7772400" cy="533400"/>
          </a:xfrm>
        </p:spPr>
        <p:txBody>
          <a:bodyPr vert="horz" anchor="ctr">
            <a:normAutofit fontScale="90000"/>
          </a:bodyPr>
          <a:lstStyle/>
          <a:p>
            <a:pPr lvl="0">
              <a:defRPr/>
            </a:pPr>
            <a:r>
              <a:rPr lang="en-IN" sz="2400" b="1" dirty="0">
                <a:solidFill>
                  <a:srgbClr val="0000FF"/>
                </a:solidFill>
                <a:latin typeface="Candara" panose="020E0502030303020204" pitchFamily="34" charset="0"/>
                <a:cs typeface="Calibri" panose="020F0502020204030204" pitchFamily="34" charset="0"/>
              </a:rPr>
              <a:t>NIMBUS(Next generation care management platform) Overview</a:t>
            </a:r>
          </a:p>
        </p:txBody>
      </p:sp>
      <p:sp>
        <p:nvSpPr>
          <p:cNvPr id="5" name="Content Placeholder 13"/>
          <p:cNvSpPr>
            <a:spLocks noGrp="1"/>
          </p:cNvSpPr>
          <p:nvPr/>
        </p:nvSpPr>
        <p:spPr bwMode="auto">
          <a:xfrm>
            <a:off x="228600" y="685800"/>
            <a:ext cx="8305800" cy="4963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65000"/>
              </a:spcBef>
              <a:spcAft>
                <a:spcPct val="0"/>
              </a:spcAft>
              <a:buClr>
                <a:schemeClr val="hlink"/>
              </a:buClr>
              <a:buChar char="•"/>
              <a:defRPr sz="2600" b="1">
                <a:solidFill>
                  <a:schemeClr val="tx1"/>
                </a:solidFill>
                <a:latin typeface="+mn-lt"/>
                <a:ea typeface="+mn-ea"/>
                <a:cs typeface="+mn-cs"/>
              </a:defRPr>
            </a:lvl1pPr>
            <a:lvl2pPr marL="742950" indent="-285750" algn="l" rtl="0" eaLnBrk="1" fontAlgn="base" hangingPunct="1">
              <a:lnSpc>
                <a:spcPct val="95000"/>
              </a:lnSpc>
              <a:spcBef>
                <a:spcPct val="30000"/>
              </a:spcBef>
              <a:spcAft>
                <a:spcPct val="0"/>
              </a:spcAft>
              <a:buClr>
                <a:schemeClr val="hlink"/>
              </a:buClr>
              <a:buChar char="•"/>
              <a:defRPr sz="2200">
                <a:solidFill>
                  <a:schemeClr val="tx1"/>
                </a:solidFill>
                <a:latin typeface="+mn-lt"/>
                <a:cs typeface="+mn-cs"/>
              </a:defRPr>
            </a:lvl2pPr>
            <a:lvl3pPr marL="1143000" indent="-228600" algn="l" rtl="0" eaLnBrk="1" fontAlgn="base" hangingPunct="1">
              <a:lnSpc>
                <a:spcPct val="95000"/>
              </a:lnSpc>
              <a:spcBef>
                <a:spcPct val="30000"/>
              </a:spcBef>
              <a:spcAft>
                <a:spcPct val="0"/>
              </a:spcAft>
              <a:buClr>
                <a:schemeClr val="hlink"/>
              </a:buClr>
              <a:buChar char="•"/>
              <a:defRPr sz="2400">
                <a:solidFill>
                  <a:schemeClr val="tx1"/>
                </a:solidFill>
                <a:latin typeface="+mn-lt"/>
                <a:cs typeface="+mn-cs"/>
              </a:defRPr>
            </a:lvl3pPr>
            <a:lvl4pPr marL="1600200" indent="-228600" algn="l" rtl="0" eaLnBrk="1" fontAlgn="base" hangingPunct="1">
              <a:lnSpc>
                <a:spcPct val="95000"/>
              </a:lnSpc>
              <a:spcBef>
                <a:spcPct val="30000"/>
              </a:spcBef>
              <a:spcAft>
                <a:spcPct val="0"/>
              </a:spcAft>
              <a:buClr>
                <a:schemeClr val="hlink"/>
              </a:buClr>
              <a:buChar char="•"/>
              <a:defRPr sz="1600">
                <a:solidFill>
                  <a:schemeClr val="tx1"/>
                </a:solidFill>
                <a:latin typeface="+mn-lt"/>
                <a:cs typeface="+mn-cs"/>
              </a:defRPr>
            </a:lvl4pPr>
            <a:lvl5pPr marL="20574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5pPr>
            <a:lvl6pPr marL="25146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6pPr>
            <a:lvl7pPr marL="29718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7pPr>
            <a:lvl8pPr marL="34290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8pPr>
            <a:lvl9pPr marL="3886200" indent="-228600" algn="l" rtl="0" eaLnBrk="1" fontAlgn="base" hangingPunct="1">
              <a:lnSpc>
                <a:spcPct val="85000"/>
              </a:lnSpc>
              <a:spcBef>
                <a:spcPct val="30000"/>
              </a:spcBef>
              <a:spcAft>
                <a:spcPct val="0"/>
              </a:spcAft>
              <a:buClr>
                <a:schemeClr val="hlink"/>
              </a:buClr>
              <a:buChar char="•"/>
              <a:defRPr sz="2000">
                <a:solidFill>
                  <a:srgbClr val="5F5F5F"/>
                </a:solidFill>
                <a:latin typeface="+mn-lt"/>
                <a:cs typeface="+mn-cs"/>
              </a:defRPr>
            </a:lvl9pPr>
          </a:lstStyle>
          <a:p>
            <a:r>
              <a:rPr lang="en-US" sz="1600" b="0" dirty="0">
                <a:latin typeface="Arial" pitchFamily="34" charset="0"/>
                <a:cs typeface="Arial" pitchFamily="34" charset="0"/>
              </a:rPr>
              <a:t>Project Nimbus is initiated by anthem for building the next generation care management platform with a focus on modernizing existing care management and offering care management products/applications to payers &amp; providers to reduce cost &amp; increase the quality of care by virtually integrated, Performance &amp; Evidence based </a:t>
            </a:r>
            <a:r>
              <a:rPr lang="en-US" sz="1600" b="0" dirty="0" smtClean="0">
                <a:latin typeface="Arial" pitchFamily="34" charset="0"/>
                <a:cs typeface="Arial" pitchFamily="34" charset="0"/>
              </a:rPr>
              <a:t>care</a:t>
            </a:r>
            <a:endParaRPr lang="en-US" sz="1600" b="0" dirty="0">
              <a:latin typeface="Arial" pitchFamily="34" charset="0"/>
              <a:cs typeface="Arial" pitchFamily="34" charset="0"/>
            </a:endParaRPr>
          </a:p>
          <a:p>
            <a:r>
              <a:rPr lang="en-US" sz="1600" b="0" dirty="0">
                <a:latin typeface="Arial" pitchFamily="34" charset="0"/>
                <a:cs typeface="Arial" pitchFamily="34" charset="0"/>
              </a:rPr>
              <a:t>It</a:t>
            </a:r>
            <a:r>
              <a:rPr lang="en-IN" sz="1600" b="0" dirty="0">
                <a:latin typeface="Arial" pitchFamily="34" charset="0"/>
                <a:cs typeface="Arial" pitchFamily="34" charset="0"/>
              </a:rPr>
              <a:t> </a:t>
            </a:r>
            <a:r>
              <a:rPr lang="en-US" sz="1600" b="0" dirty="0">
                <a:latin typeface="Arial" pitchFamily="34" charset="0"/>
                <a:cs typeface="Arial" pitchFamily="34" charset="0"/>
              </a:rPr>
              <a:t>is to enable or optimize the operational functions used by anthem to provide care/services/products to members , </a:t>
            </a:r>
            <a:r>
              <a:rPr lang="en-US" sz="1600" b="0" dirty="0" smtClean="0">
                <a:latin typeface="Arial" pitchFamily="34" charset="0"/>
                <a:cs typeface="Arial" pitchFamily="34" charset="0"/>
              </a:rPr>
              <a:t>providers, </a:t>
            </a:r>
            <a:r>
              <a:rPr lang="en-US" sz="1600" b="0" dirty="0">
                <a:latin typeface="Arial" pitchFamily="34" charset="0"/>
                <a:cs typeface="Arial" pitchFamily="34" charset="0"/>
              </a:rPr>
              <a:t>payers as well as external customers. </a:t>
            </a:r>
            <a:endParaRPr lang="en-US" sz="1600" b="0" dirty="0" smtClean="0">
              <a:latin typeface="Arial" pitchFamily="34" charset="0"/>
              <a:cs typeface="Arial" pitchFamily="34" charset="0"/>
            </a:endParaRPr>
          </a:p>
          <a:p>
            <a:r>
              <a:rPr lang="en-IN" sz="1600" b="0" dirty="0" smtClean="0">
                <a:latin typeface="Arial" pitchFamily="34" charset="0"/>
                <a:cs typeface="Arial" pitchFamily="34" charset="0"/>
              </a:rPr>
              <a:t>Nimbus </a:t>
            </a:r>
            <a:r>
              <a:rPr lang="en-IN" sz="1600" b="0" dirty="0">
                <a:latin typeface="Arial" pitchFamily="34" charset="0"/>
                <a:cs typeface="Arial" pitchFamily="34" charset="0"/>
              </a:rPr>
              <a:t>platform/products  includes sub products/applications like </a:t>
            </a:r>
            <a:endParaRPr lang="en-IN" sz="1600" b="0" dirty="0" smtClean="0">
              <a:latin typeface="Arial" pitchFamily="34" charset="0"/>
              <a:cs typeface="Arial" pitchFamily="34" charset="0"/>
            </a:endParaRPr>
          </a:p>
          <a:p>
            <a:endParaRPr lang="en-IN" sz="1600" b="0" dirty="0">
              <a:latin typeface="Arial" pitchFamily="34" charset="0"/>
              <a:cs typeface="Arial" pitchFamily="34" charset="0"/>
            </a:endParaRPr>
          </a:p>
          <a:p>
            <a:pPr lvl="1"/>
            <a:r>
              <a:rPr lang="en-IN" sz="1600" dirty="0">
                <a:latin typeface="Arial" pitchFamily="34" charset="0"/>
                <a:cs typeface="Arial" pitchFamily="34" charset="0"/>
              </a:rPr>
              <a:t>LTSS(Long Term Services and Support)</a:t>
            </a:r>
          </a:p>
          <a:p>
            <a:pPr lvl="1"/>
            <a:r>
              <a:rPr lang="en-IN" sz="1600" dirty="0">
                <a:latin typeface="Arial" pitchFamily="34" charset="0"/>
                <a:cs typeface="Arial" pitchFamily="34" charset="0"/>
              </a:rPr>
              <a:t>CMDM(Case management and Disease management) </a:t>
            </a:r>
          </a:p>
          <a:p>
            <a:pPr lvl="1"/>
            <a:r>
              <a:rPr lang="en-IN" sz="1600" dirty="0">
                <a:latin typeface="Arial" pitchFamily="34" charset="0"/>
                <a:cs typeface="Arial" pitchFamily="34" charset="0"/>
              </a:rPr>
              <a:t>CMDMClientAdmin </a:t>
            </a:r>
          </a:p>
          <a:p>
            <a:pPr lvl="1"/>
            <a:r>
              <a:rPr lang="en-IN" sz="1600" dirty="0">
                <a:latin typeface="Arial" pitchFamily="34" charset="0"/>
                <a:cs typeface="Arial" pitchFamily="34" charset="0"/>
              </a:rPr>
              <a:t>LTSSClientAdmin </a:t>
            </a:r>
          </a:p>
          <a:p>
            <a:pPr lvl="1"/>
            <a:r>
              <a:rPr lang="en-IN" sz="1600" dirty="0">
                <a:latin typeface="Arial" pitchFamily="34" charset="0"/>
                <a:cs typeface="Arial" pitchFamily="34" charset="0"/>
              </a:rPr>
              <a:t>BH (Behavioural Health), </a:t>
            </a:r>
          </a:p>
          <a:p>
            <a:pPr lvl="1"/>
            <a:r>
              <a:rPr lang="en-IN" sz="1600" dirty="0">
                <a:latin typeface="Arial" pitchFamily="34" charset="0"/>
                <a:cs typeface="Arial" pitchFamily="34" charset="0"/>
              </a:rPr>
              <a:t>UM (Utilization management)</a:t>
            </a:r>
          </a:p>
          <a:p>
            <a:pPr lvl="1"/>
            <a:r>
              <a:rPr lang="en-IN" sz="1600" dirty="0">
                <a:latin typeface="Arial" pitchFamily="34" charset="0"/>
                <a:cs typeface="Arial" pitchFamily="34" charset="0"/>
              </a:rPr>
              <a:t>EAP(Employee Assistance program)</a:t>
            </a:r>
          </a:p>
          <a:p>
            <a:pPr lvl="1"/>
            <a:r>
              <a:rPr lang="en-IN" sz="1600" dirty="0">
                <a:latin typeface="Arial" pitchFamily="34" charset="0"/>
                <a:cs typeface="Arial" pitchFamily="34" charset="0"/>
              </a:rPr>
              <a:t>Admin Builder(Assessment template Builder , Tasks , Activities </a:t>
            </a:r>
            <a:r>
              <a:rPr lang="en-IN" sz="1600" dirty="0" smtClean="0">
                <a:latin typeface="Arial" pitchFamily="34" charset="0"/>
                <a:cs typeface="Arial" pitchFamily="34" charset="0"/>
              </a:rPr>
              <a:t>)</a:t>
            </a:r>
            <a:endParaRPr lang="en-US" sz="1600" b="0" dirty="0">
              <a:latin typeface="Arial" pitchFamily="34" charset="0"/>
              <a:cs typeface="Arial" pitchFamily="34" charset="0"/>
            </a:endParaRPr>
          </a:p>
          <a:p>
            <a:r>
              <a:rPr lang="en-US" sz="1600" b="0" dirty="0">
                <a:latin typeface="Arial" pitchFamily="34" charset="0"/>
                <a:cs typeface="Arial" pitchFamily="34" charset="0"/>
              </a:rPr>
              <a:t>These all are based/developed on Nimbus Framework, which is an open source being developed by Anthem.</a:t>
            </a:r>
            <a:r>
              <a:rPr lang="en-IN" sz="1600" b="0" dirty="0"/>
              <a:t> </a:t>
            </a:r>
          </a:p>
          <a:p>
            <a:pPr>
              <a:buClr>
                <a:srgbClr val="0000FF"/>
              </a:buClr>
            </a:pPr>
            <a:endParaRPr lang="en-US" sz="1800" b="0" dirty="0">
              <a:solidFill>
                <a:prstClr val="black"/>
              </a:solidFill>
              <a:latin typeface="Arial" pitchFamily="34" charset="0"/>
              <a:cs typeface="Arial" pitchFamily="34" charset="0"/>
            </a:endParaRPr>
          </a:p>
        </p:txBody>
      </p:sp>
    </p:spTree>
    <p:extLst>
      <p:ext uri="{BB962C8B-B14F-4D97-AF65-F5344CB8AC3E}">
        <p14:creationId xmlns:p14="http://schemas.microsoft.com/office/powerpoint/2010/main" val="34192574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p:nvPr/>
        </p:nvSpPr>
        <p:spPr>
          <a:xfrm>
            <a:off x="990600" y="0"/>
            <a:ext cx="6400800" cy="762000"/>
          </a:xfrm>
          <a:prstGeom prst="rect">
            <a:avLst/>
          </a:prstGeom>
        </p:spPr>
        <p:txBody>
          <a:bodyPr vert="horz" anchor="ctr">
            <a:normAutofit fontScale="62500" lnSpcReduction="20000"/>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IN" sz="4000" b="1" i="0" u="none" strike="noStrike" kern="1200" cap="none" spc="0" normalizeH="0" baseline="0" noProof="0" dirty="0" smtClean="0">
                <a:ln>
                  <a:noFill/>
                </a:ln>
                <a:solidFill>
                  <a:srgbClr val="0000FF"/>
                </a:solidFill>
                <a:effectLst/>
                <a:uLnTx/>
                <a:uFillTx/>
                <a:latin typeface="Candara" panose="020E0502030303020204" pitchFamily="34" charset="0"/>
                <a:ea typeface="+mj-ea"/>
                <a:cs typeface="Calibri" panose="020F0502020204030204" pitchFamily="34" charset="0"/>
              </a:rPr>
              <a:t>NIMBUS(Next generation care management platform) Overview</a:t>
            </a:r>
          </a:p>
        </p:txBody>
      </p:sp>
      <p:sp>
        <p:nvSpPr>
          <p:cNvPr id="3" name="Content Placeholder 2"/>
          <p:cNvSpPr>
            <a:spLocks noGrp="1"/>
          </p:cNvSpPr>
          <p:nvPr>
            <p:ph idx="1"/>
          </p:nvPr>
        </p:nvSpPr>
        <p:spPr>
          <a:xfrm>
            <a:off x="457200" y="762000"/>
            <a:ext cx="8382000" cy="5715000"/>
          </a:xfrm>
        </p:spPr>
        <p:txBody>
          <a:bodyPr>
            <a:noAutofit/>
          </a:bodyPr>
          <a:lstStyle/>
          <a:p>
            <a:r>
              <a:rPr lang="en-US" sz="1600" dirty="0">
                <a:latin typeface="Arial" pitchFamily="34" charset="0"/>
                <a:cs typeface="Arial" pitchFamily="34" charset="0"/>
              </a:rPr>
              <a:t>Project Nimbus is </a:t>
            </a:r>
            <a:r>
              <a:rPr lang="en-US" sz="1600" dirty="0" smtClean="0">
                <a:latin typeface="Arial" pitchFamily="34" charset="0"/>
                <a:cs typeface="Arial" pitchFamily="34" charset="0"/>
              </a:rPr>
              <a:t>initiated by anthem for </a:t>
            </a:r>
            <a:r>
              <a:rPr lang="en-US" sz="1600" dirty="0">
                <a:latin typeface="Arial" pitchFamily="34" charset="0"/>
                <a:cs typeface="Arial" pitchFamily="34" charset="0"/>
              </a:rPr>
              <a:t>building the next generation care management platform with a focus on modernizing existing care management </a:t>
            </a:r>
            <a:r>
              <a:rPr lang="en-US" sz="1600" dirty="0" smtClean="0">
                <a:latin typeface="Arial" pitchFamily="34" charset="0"/>
                <a:cs typeface="Arial" pitchFamily="34" charset="0"/>
              </a:rPr>
              <a:t>and offering </a:t>
            </a:r>
            <a:r>
              <a:rPr lang="en-US" sz="1600" dirty="0">
                <a:latin typeface="Arial" pitchFamily="34" charset="0"/>
                <a:cs typeface="Arial" pitchFamily="34" charset="0"/>
              </a:rPr>
              <a:t>care management products/applications to payers </a:t>
            </a:r>
            <a:r>
              <a:rPr lang="en-US" sz="1600" dirty="0" smtClean="0">
                <a:latin typeface="Arial" pitchFamily="34" charset="0"/>
                <a:cs typeface="Arial" pitchFamily="34" charset="0"/>
              </a:rPr>
              <a:t>&amp; providers </a:t>
            </a:r>
            <a:r>
              <a:rPr lang="en-US" sz="1600" dirty="0">
                <a:latin typeface="Arial" pitchFamily="34" charset="0"/>
                <a:cs typeface="Arial" pitchFamily="34" charset="0"/>
              </a:rPr>
              <a:t>to reduce cost &amp; increase the quality of care by virtually </a:t>
            </a:r>
            <a:r>
              <a:rPr lang="en-US" sz="1600" dirty="0" smtClean="0">
                <a:latin typeface="Arial" pitchFamily="34" charset="0"/>
                <a:cs typeface="Arial" pitchFamily="34" charset="0"/>
              </a:rPr>
              <a:t>integrated, </a:t>
            </a:r>
            <a:r>
              <a:rPr lang="en-US" sz="1600" dirty="0">
                <a:latin typeface="Arial" pitchFamily="34" charset="0"/>
                <a:cs typeface="Arial" pitchFamily="34" charset="0"/>
              </a:rPr>
              <a:t>Performance &amp; Evidence based </a:t>
            </a:r>
            <a:r>
              <a:rPr lang="en-US" sz="1600" dirty="0" smtClean="0">
                <a:latin typeface="Arial" pitchFamily="34" charset="0"/>
                <a:cs typeface="Arial" pitchFamily="34" charset="0"/>
              </a:rPr>
              <a:t>care</a:t>
            </a: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It</a:t>
            </a:r>
            <a:r>
              <a:rPr lang="en-IN" sz="1600" dirty="0" smtClean="0">
                <a:latin typeface="Arial" pitchFamily="34" charset="0"/>
                <a:cs typeface="Arial" pitchFamily="34" charset="0"/>
              </a:rPr>
              <a:t> </a:t>
            </a:r>
            <a:r>
              <a:rPr lang="en-US" sz="1600" dirty="0" smtClean="0">
                <a:latin typeface="Arial" pitchFamily="34" charset="0"/>
                <a:cs typeface="Arial" pitchFamily="34" charset="0"/>
              </a:rPr>
              <a:t>is to enable or optimize the operational functions used by anthem to provide care/services/products to members , providers , payers as well as external customers. </a:t>
            </a:r>
          </a:p>
          <a:p>
            <a:endParaRPr lang="en-US" sz="1600" dirty="0">
              <a:latin typeface="Arial" pitchFamily="34" charset="0"/>
              <a:cs typeface="Arial" pitchFamily="34" charset="0"/>
            </a:endParaRPr>
          </a:p>
          <a:p>
            <a:r>
              <a:rPr lang="en-IN" sz="1600" dirty="0" smtClean="0">
                <a:latin typeface="Arial" pitchFamily="34" charset="0"/>
                <a:cs typeface="Arial" pitchFamily="34" charset="0"/>
              </a:rPr>
              <a:t>Nimbus platform/products  </a:t>
            </a:r>
            <a:r>
              <a:rPr lang="en-IN" sz="1600" dirty="0">
                <a:latin typeface="Arial" pitchFamily="34" charset="0"/>
                <a:cs typeface="Arial" pitchFamily="34" charset="0"/>
              </a:rPr>
              <a:t>includes </a:t>
            </a:r>
            <a:r>
              <a:rPr lang="en-IN" sz="1600" dirty="0" smtClean="0">
                <a:latin typeface="Arial" pitchFamily="34" charset="0"/>
                <a:cs typeface="Arial" pitchFamily="34" charset="0"/>
              </a:rPr>
              <a:t>sub products/applications </a:t>
            </a:r>
            <a:r>
              <a:rPr lang="en-IN" sz="1600" dirty="0">
                <a:latin typeface="Arial" pitchFamily="34" charset="0"/>
                <a:cs typeface="Arial" pitchFamily="34" charset="0"/>
              </a:rPr>
              <a:t>like </a:t>
            </a:r>
            <a:endParaRPr lang="en-IN" sz="1600" dirty="0" smtClean="0">
              <a:latin typeface="Arial" pitchFamily="34" charset="0"/>
              <a:cs typeface="Arial" pitchFamily="34" charset="0"/>
            </a:endParaRPr>
          </a:p>
          <a:p>
            <a:endParaRPr lang="en-IN" sz="1600" dirty="0" smtClean="0">
              <a:latin typeface="Arial" pitchFamily="34" charset="0"/>
              <a:cs typeface="Arial" pitchFamily="34" charset="0"/>
            </a:endParaRPr>
          </a:p>
          <a:p>
            <a:pPr lvl="1"/>
            <a:r>
              <a:rPr lang="en-IN" sz="1400" dirty="0" smtClean="0">
                <a:latin typeface="Arial" pitchFamily="34" charset="0"/>
                <a:cs typeface="Arial" pitchFamily="34" charset="0"/>
              </a:rPr>
              <a:t>LTSS(Long </a:t>
            </a:r>
            <a:r>
              <a:rPr lang="en-IN" sz="1400" dirty="0">
                <a:latin typeface="Arial" pitchFamily="34" charset="0"/>
                <a:cs typeface="Arial" pitchFamily="34" charset="0"/>
              </a:rPr>
              <a:t>Term Services and Support</a:t>
            </a:r>
            <a:r>
              <a:rPr lang="en-IN" sz="1400" dirty="0" smtClean="0">
                <a:latin typeface="Arial" pitchFamily="34" charset="0"/>
                <a:cs typeface="Arial" pitchFamily="34" charset="0"/>
              </a:rPr>
              <a:t>)</a:t>
            </a:r>
          </a:p>
          <a:p>
            <a:pPr lvl="1"/>
            <a:r>
              <a:rPr lang="en-IN" sz="1400" dirty="0" smtClean="0">
                <a:latin typeface="Arial" pitchFamily="34" charset="0"/>
                <a:cs typeface="Arial" pitchFamily="34" charset="0"/>
              </a:rPr>
              <a:t>CMDM(Case </a:t>
            </a:r>
            <a:r>
              <a:rPr lang="en-IN" sz="1400" dirty="0">
                <a:latin typeface="Arial" pitchFamily="34" charset="0"/>
                <a:cs typeface="Arial" pitchFamily="34" charset="0"/>
              </a:rPr>
              <a:t>management and Disease management</a:t>
            </a:r>
            <a:r>
              <a:rPr lang="en-IN" sz="1400" dirty="0" smtClean="0">
                <a:latin typeface="Arial" pitchFamily="34" charset="0"/>
                <a:cs typeface="Arial" pitchFamily="34" charset="0"/>
              </a:rPr>
              <a:t>) </a:t>
            </a:r>
          </a:p>
          <a:p>
            <a:pPr lvl="1"/>
            <a:r>
              <a:rPr lang="en-IN" sz="1400" dirty="0">
                <a:latin typeface="Arial" pitchFamily="34" charset="0"/>
                <a:cs typeface="Arial" pitchFamily="34" charset="0"/>
              </a:rPr>
              <a:t>CMDMClientAdmin </a:t>
            </a:r>
          </a:p>
          <a:p>
            <a:pPr lvl="1"/>
            <a:r>
              <a:rPr lang="en-IN" sz="1400" dirty="0">
                <a:latin typeface="Arial" pitchFamily="34" charset="0"/>
                <a:cs typeface="Arial" pitchFamily="34" charset="0"/>
              </a:rPr>
              <a:t>LTSSClientAdmin </a:t>
            </a:r>
            <a:endParaRPr lang="en-IN" sz="1400" dirty="0" smtClean="0">
              <a:latin typeface="Arial" pitchFamily="34" charset="0"/>
              <a:cs typeface="Arial" pitchFamily="34" charset="0"/>
            </a:endParaRPr>
          </a:p>
          <a:p>
            <a:pPr lvl="1"/>
            <a:r>
              <a:rPr lang="en-IN" sz="1400" dirty="0" smtClean="0">
                <a:latin typeface="Arial" pitchFamily="34" charset="0"/>
                <a:cs typeface="Arial" pitchFamily="34" charset="0"/>
              </a:rPr>
              <a:t>BH </a:t>
            </a:r>
            <a:r>
              <a:rPr lang="en-IN" sz="1400" dirty="0">
                <a:latin typeface="Arial" pitchFamily="34" charset="0"/>
                <a:cs typeface="Arial" pitchFamily="34" charset="0"/>
              </a:rPr>
              <a:t>(Behavioural Health), </a:t>
            </a:r>
            <a:endParaRPr lang="en-IN" sz="1400" dirty="0" smtClean="0">
              <a:latin typeface="Arial" pitchFamily="34" charset="0"/>
              <a:cs typeface="Arial" pitchFamily="34" charset="0"/>
            </a:endParaRPr>
          </a:p>
          <a:p>
            <a:pPr lvl="1"/>
            <a:r>
              <a:rPr lang="en-IN" sz="1400" dirty="0" smtClean="0">
                <a:latin typeface="Arial" pitchFamily="34" charset="0"/>
                <a:cs typeface="Arial" pitchFamily="34" charset="0"/>
              </a:rPr>
              <a:t>UM </a:t>
            </a:r>
            <a:r>
              <a:rPr lang="en-IN" sz="1400" dirty="0">
                <a:latin typeface="Arial" pitchFamily="34" charset="0"/>
                <a:cs typeface="Arial" pitchFamily="34" charset="0"/>
              </a:rPr>
              <a:t>(Utilization </a:t>
            </a:r>
            <a:r>
              <a:rPr lang="en-IN" sz="1400" dirty="0" smtClean="0">
                <a:latin typeface="Arial" pitchFamily="34" charset="0"/>
                <a:cs typeface="Arial" pitchFamily="34" charset="0"/>
              </a:rPr>
              <a:t>management)</a:t>
            </a:r>
          </a:p>
          <a:p>
            <a:pPr lvl="1"/>
            <a:r>
              <a:rPr lang="en-IN" sz="1400" dirty="0" smtClean="0">
                <a:latin typeface="Arial" pitchFamily="34" charset="0"/>
                <a:cs typeface="Arial" pitchFamily="34" charset="0"/>
              </a:rPr>
              <a:t>EAP(Employee </a:t>
            </a:r>
            <a:r>
              <a:rPr lang="en-IN" sz="1400" dirty="0">
                <a:latin typeface="Arial" pitchFamily="34" charset="0"/>
                <a:cs typeface="Arial" pitchFamily="34" charset="0"/>
              </a:rPr>
              <a:t>Assistance </a:t>
            </a:r>
            <a:r>
              <a:rPr lang="en-IN" sz="1400" dirty="0" smtClean="0">
                <a:latin typeface="Arial" pitchFamily="34" charset="0"/>
                <a:cs typeface="Arial" pitchFamily="34" charset="0"/>
              </a:rPr>
              <a:t>program)</a:t>
            </a:r>
          </a:p>
          <a:p>
            <a:pPr lvl="1"/>
            <a:r>
              <a:rPr lang="en-IN" sz="1400" dirty="0" smtClean="0">
                <a:latin typeface="Arial" pitchFamily="34" charset="0"/>
                <a:cs typeface="Arial" pitchFamily="34" charset="0"/>
              </a:rPr>
              <a:t>Admin </a:t>
            </a:r>
            <a:r>
              <a:rPr lang="en-IN" sz="1400" dirty="0">
                <a:latin typeface="Arial" pitchFamily="34" charset="0"/>
                <a:cs typeface="Arial" pitchFamily="34" charset="0"/>
              </a:rPr>
              <a:t>Builder(Assessment template Builder , Tasks , Activities )</a:t>
            </a:r>
            <a:endParaRPr lang="en-US" sz="1400" dirty="0" smtClean="0">
              <a:latin typeface="Arial" pitchFamily="34" charset="0"/>
              <a:cs typeface="Arial" pitchFamily="34" charset="0"/>
            </a:endParaRPr>
          </a:p>
          <a:p>
            <a:endParaRPr lang="en-US" sz="1600" dirty="0" smtClean="0">
              <a:latin typeface="Arial" pitchFamily="34" charset="0"/>
              <a:cs typeface="Arial" pitchFamily="34" charset="0"/>
            </a:endParaRPr>
          </a:p>
          <a:p>
            <a:r>
              <a:rPr lang="en-US" sz="1600" dirty="0" smtClean="0">
                <a:latin typeface="Arial" pitchFamily="34" charset="0"/>
                <a:cs typeface="Arial" pitchFamily="34" charset="0"/>
              </a:rPr>
              <a:t>These all are based/developed </a:t>
            </a:r>
            <a:r>
              <a:rPr lang="en-US" sz="1600" dirty="0">
                <a:latin typeface="Arial" pitchFamily="34" charset="0"/>
                <a:cs typeface="Arial" pitchFamily="34" charset="0"/>
              </a:rPr>
              <a:t>on </a:t>
            </a:r>
            <a:r>
              <a:rPr lang="en-US" sz="1600" dirty="0" smtClean="0">
                <a:latin typeface="Arial" pitchFamily="34" charset="0"/>
                <a:cs typeface="Arial" pitchFamily="34" charset="0"/>
              </a:rPr>
              <a:t>Nimbus Framework, </a:t>
            </a:r>
            <a:r>
              <a:rPr lang="en-US" sz="1600" dirty="0">
                <a:latin typeface="Arial" pitchFamily="34" charset="0"/>
                <a:cs typeface="Arial" pitchFamily="34" charset="0"/>
              </a:rPr>
              <a:t>which is an open source </a:t>
            </a:r>
            <a:r>
              <a:rPr lang="en-US" sz="1600" dirty="0" smtClean="0">
                <a:latin typeface="Arial" pitchFamily="34" charset="0"/>
                <a:cs typeface="Arial" pitchFamily="34" charset="0"/>
              </a:rPr>
              <a:t>being </a:t>
            </a:r>
            <a:r>
              <a:rPr lang="en-US" sz="1600" dirty="0">
                <a:latin typeface="Arial" pitchFamily="34" charset="0"/>
                <a:cs typeface="Arial" pitchFamily="34" charset="0"/>
              </a:rPr>
              <a:t>developed by Anthem</a:t>
            </a:r>
            <a:r>
              <a:rPr lang="en-US" sz="1600" dirty="0" smtClean="0">
                <a:latin typeface="Arial" pitchFamily="34" charset="0"/>
                <a:cs typeface="Arial" pitchFamily="34" charset="0"/>
              </a:rPr>
              <a:t>.</a:t>
            </a:r>
            <a:r>
              <a:rPr lang="en-IN" sz="1600" dirty="0">
                <a:latin typeface="Arial" pitchFamily="34" charset="0"/>
                <a:cs typeface="Arial" pitchFamily="34" charset="0"/>
              </a:rPr>
              <a:t> </a:t>
            </a:r>
            <a:endParaRPr lang="en-IN" sz="1600" dirty="0" smtClean="0">
              <a:latin typeface="Arial" pitchFamily="34" charset="0"/>
              <a:cs typeface="Arial" pitchFamily="34" charset="0"/>
            </a:endParaRPr>
          </a:p>
          <a:p>
            <a:endParaRPr lang="en-IN" sz="1600" dirty="0" smtClean="0"/>
          </a:p>
        </p:txBody>
      </p:sp>
    </p:spTree>
    <p:extLst>
      <p:ext uri="{BB962C8B-B14F-4D97-AF65-F5344CB8AC3E}">
        <p14:creationId xmlns:p14="http://schemas.microsoft.com/office/powerpoint/2010/main" val="33682732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6056" y="3366314"/>
            <a:ext cx="7571888" cy="99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304800"/>
            <a:ext cx="7391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6056" y="3366314"/>
            <a:ext cx="7571888" cy="99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863" y="395311"/>
            <a:ext cx="7772400" cy="593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9133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5" name="Title 3"/>
          <p:cNvSpPr>
            <a:spLocks noGrp="1"/>
          </p:cNvSpPr>
          <p:nvPr>
            <p:ph type="title"/>
          </p:nvPr>
        </p:nvSpPr>
        <p:spPr>
          <a:xfrm>
            <a:off x="0" y="-304800"/>
            <a:ext cx="8382000" cy="1600200"/>
          </a:xfrm>
        </p:spPr>
        <p:txBody>
          <a:bodyPr vert="horz" anchor="ctr">
            <a:normAutofit/>
          </a:bodyPr>
          <a:lstStyle/>
          <a:p>
            <a:pPr algn="l">
              <a:defRPr/>
            </a:pPr>
            <a:r>
              <a:rPr lang="en-US" sz="2400" dirty="0">
                <a:solidFill>
                  <a:srgbClr val="0000FF"/>
                </a:solidFill>
              </a:rPr>
              <a:t>Who are the end users and where does Nimbus (Next generation Care Management) fit in the Anthem business flow ?</a:t>
            </a:r>
            <a:endParaRPr lang="en-US" sz="2400" dirty="0">
              <a:solidFill>
                <a:srgbClr val="0000FF"/>
              </a:solidFill>
              <a:latin typeface="Candara" panose="020E0502030303020204" pitchFamily="34" charset="0"/>
              <a:cs typeface="Calibri" panose="020F0502020204030204" pitchFamily="34" charset="0"/>
            </a:endParaRPr>
          </a:p>
        </p:txBody>
      </p:sp>
      <p:pic>
        <p:nvPicPr>
          <p:cNvPr id="5122"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119" y="914400"/>
            <a:ext cx="8119281"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89474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86056" y="3366314"/>
            <a:ext cx="7571888" cy="99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67115"/>
            <a:ext cx="7669213"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5701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TotalTime>
  <Words>1827</Words>
  <Application>Microsoft Office PowerPoint</Application>
  <PresentationFormat>On-screen Show (4:3)</PresentationFormat>
  <Paragraphs>224</Paragraphs>
  <Slides>25</Slides>
  <Notes>5</Notes>
  <HiddenSlides>0</HiddenSlides>
  <MMClips>0</MMClips>
  <ScaleCrop>false</ScaleCrop>
  <HeadingPairs>
    <vt:vector size="4" baseType="variant">
      <vt:variant>
        <vt:lpstr>Theme</vt:lpstr>
      </vt:variant>
      <vt:variant>
        <vt:i4>4</vt:i4>
      </vt:variant>
      <vt:variant>
        <vt:lpstr>Slide Titles</vt:lpstr>
      </vt:variant>
      <vt:variant>
        <vt:i4>25</vt:i4>
      </vt:variant>
    </vt:vector>
  </HeadingPairs>
  <TitlesOfParts>
    <vt:vector size="29" baseType="lpstr">
      <vt:lpstr>Office Theme</vt:lpstr>
      <vt:lpstr>1_Office Theme</vt:lpstr>
      <vt:lpstr>2_Office Theme</vt:lpstr>
      <vt:lpstr>3_Office Theme</vt:lpstr>
      <vt:lpstr>PowerPoint Presentation</vt:lpstr>
      <vt:lpstr>Agenda</vt:lpstr>
      <vt:lpstr>PowerPoint Presentation</vt:lpstr>
      <vt:lpstr>NIMBUS(Next generation care management platform) Overview</vt:lpstr>
      <vt:lpstr>PowerPoint Presentation</vt:lpstr>
      <vt:lpstr>PowerPoint Presentation</vt:lpstr>
      <vt:lpstr>PowerPoint Presentation</vt:lpstr>
      <vt:lpstr>Who are the end users and where does Nimbus (Next generation Care Management) fit in the Anthem business flow ?</vt:lpstr>
      <vt:lpstr>PowerPoint Presentation</vt:lpstr>
      <vt:lpstr>NIMBUS Framework</vt:lpstr>
      <vt:lpstr>NIMBUS Framework</vt:lpstr>
      <vt:lpstr>PowerPoint Presentation</vt:lpstr>
      <vt:lpstr>PowerPoint Presentation</vt:lpstr>
      <vt:lpstr>Why Anthem made NIMBUS framework as OPEN source? How is it useful for outside Anthem ?  Can we build any other applications (non Anthem ) also using NIMBUS framework.  </vt:lpstr>
      <vt:lpstr>NIMBUS Team Details</vt:lpstr>
      <vt:lpstr>Project Details &amp; Scope</vt:lpstr>
      <vt:lpstr>Project Details &amp; Scope  contd…</vt:lpstr>
      <vt:lpstr>Contd…</vt:lpstr>
      <vt:lpstr>PowerPoint Presentation</vt:lpstr>
      <vt:lpstr>Best Practices</vt:lpstr>
      <vt:lpstr>PowerPoint Presentation</vt:lpstr>
      <vt:lpstr>Success Stories</vt:lpstr>
      <vt:lpstr>Lessons Learned</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ITS</dc:title>
  <dc:creator>tsipl0592</dc:creator>
  <cp:lastModifiedBy>Naresh Goud Bisa</cp:lastModifiedBy>
  <cp:revision>278</cp:revision>
  <dcterms:created xsi:type="dcterms:W3CDTF">2014-05-30T13:39:00Z</dcterms:created>
  <dcterms:modified xsi:type="dcterms:W3CDTF">2019-06-26T09:57:07Z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1033-10.2.0.5965</vt:lpwstr>
  </property>
</Properties>
</file>